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8" r:id="rId3"/>
    <p:sldId id="385" r:id="rId4"/>
    <p:sldId id="387" r:id="rId5"/>
    <p:sldId id="408" r:id="rId6"/>
    <p:sldId id="388" r:id="rId7"/>
    <p:sldId id="404" r:id="rId8"/>
    <p:sldId id="405" r:id="rId9"/>
    <p:sldId id="406" r:id="rId10"/>
    <p:sldId id="407" r:id="rId11"/>
    <p:sldId id="401" r:id="rId12"/>
    <p:sldId id="402" r:id="rId13"/>
    <p:sldId id="403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08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BE8"/>
    <a:srgbClr val="D0D8E8"/>
    <a:srgbClr val="17375E"/>
    <a:srgbClr val="FABF8E"/>
    <a:srgbClr val="FFFF99"/>
    <a:srgbClr val="79C1D5"/>
    <a:srgbClr val="FFFFCC"/>
    <a:srgbClr val="CC66FF"/>
    <a:srgbClr val="000000"/>
    <a:srgbClr val="F2F7F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80E4F-F075-4DDA-8780-27B26FA06341}" type="datetimeFigureOut">
              <a:rPr lang="en-US" smtClean="0"/>
              <a:pPr/>
              <a:t>7/29/2016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BA430-87C2-4ECF-A1BA-AC0B6C3B73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BC05B5-19C1-4114-9CC9-54606B10C638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3CCC93-79FF-4AE0-9396-AF8F034FF7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56501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AEF107-6BF8-4858-8B4E-600420F41031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CE3B9-863B-4C0B-95E3-BF394FB033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F3243-5476-40BD-8B51-7D4BEB07FDB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1B071-07A7-469E-87FF-65BCAE42FA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CAA2C-7EA1-44E9-BBAF-D263F3E2F6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565A-97A1-410F-8A3D-6708AC13C5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60235-50E0-47F8-8CAD-F9CD5997C14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3A28-E198-493E-98CD-FB4E878F048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9B45-3B08-4B83-99BB-FBD4744E594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E202-F3C5-4F7C-A509-433D2040E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F15A-E546-4F4F-B765-28B93B02569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9CE4-BBAA-4B8D-B244-D55324CA1D6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1FEA-9BF3-4954-8BF4-932F4DC9E1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DFE5C-9763-4856-A6B4-940FEF3B09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5DBA-E9BE-4243-9ACE-98C908D9DC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2AEB-E0B1-433E-B8BF-85237270A4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9F86D-3AC6-4C83-8269-C181435F3D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blackWhite">
          <a:xfrm>
            <a:off x="0" y="1143000"/>
            <a:ext cx="9144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lIns="63500" tIns="0" rIns="64800" bIns="0" anchor="ctr"/>
          <a:lstStyle/>
          <a:p>
            <a:pPr algn="r">
              <a:buSzPct val="90000"/>
            </a:pPr>
            <a:endParaRPr lang="en-US" dirty="0">
              <a:latin typeface="Calibri" pitchFamily="34" charset="0"/>
            </a:endParaRPr>
          </a:p>
        </p:txBody>
      </p:sp>
      <p:pic>
        <p:nvPicPr>
          <p:cNvPr id="9" name="Picture 2" descr="http://www.cbec.gov.in/images/main/logo-b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4825" y="0"/>
            <a:ext cx="9429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5AA71-2E10-4D26-8354-446EFEB9ED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C527-22FF-49F5-9B6A-1CA3C07A36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FFE8-2EA7-44B1-98B9-FF407406A3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8756-8086-4166-89F3-1D1F1AAACEB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5CB9-F3D1-4183-BE01-0FBC7297F4C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7567-6B92-429F-9864-B0C12925A4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03C33-5099-48E3-993E-8EE5FF3389DA}" type="datetimeFigureOut">
              <a:rPr lang="en-GB" smtClean="0"/>
              <a:pPr/>
              <a:t>29/07/2016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BEAA-B4FC-41A2-85B6-9369FD4AE7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24B392-9D67-49FE-961C-BFF55D43FD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DDDCA5-40AB-4E12-B007-4EF70B93158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blackWhite"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63500" tIns="0" rIns="648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2" name="Rectangle 24"/>
          <p:cNvSpPr>
            <a:spLocks noChangeArrowheads="1"/>
          </p:cNvSpPr>
          <p:nvPr/>
        </p:nvSpPr>
        <p:spPr bwMode="blackWhite">
          <a:xfrm>
            <a:off x="0" y="990600"/>
            <a:ext cx="9144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lIns="63500" tIns="0" rIns="648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24000" y="304800"/>
            <a:ext cx="60960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>
                <a:latin typeface="Verdana" pitchFamily="34" charset="0"/>
              </a:rPr>
              <a:t>CENTRAL BOARD OF EXCISE &amp; CUSTOMS</a:t>
            </a:r>
          </a:p>
        </p:txBody>
      </p:sp>
      <p:pic>
        <p:nvPicPr>
          <p:cNvPr id="2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" descr="http://www.cbec.gov.in/images/main/logo-b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4825" y="0"/>
            <a:ext cx="9429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http://www.cbec.gov.in/images/main/emble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" y="76200"/>
            <a:ext cx="597074" cy="838200"/>
          </a:xfrm>
          <a:prstGeom prst="rect">
            <a:avLst/>
          </a:prstGeom>
          <a:noFill/>
        </p:spPr>
      </p:pic>
      <p:sp>
        <p:nvSpPr>
          <p:cNvPr id="11" name="Text Box 28"/>
          <p:cNvSpPr txBox="1">
            <a:spLocks noChangeArrowheads="1"/>
          </p:cNvSpPr>
          <p:nvPr/>
        </p:nvSpPr>
        <p:spPr bwMode="blackWhite">
          <a:xfrm>
            <a:off x="214313" y="2057400"/>
            <a:ext cx="8763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0" rIns="64800" bIns="0">
            <a:spAutoFit/>
          </a:bodyPr>
          <a:lstStyle/>
          <a:p>
            <a:pPr>
              <a:spcBef>
                <a:spcPct val="50000"/>
              </a:spcBef>
            </a:pPr>
            <a:endParaRPr lang="en-US" sz="2800" b="1" dirty="0" smtClean="0">
              <a:solidFill>
                <a:srgbClr val="FFFFCD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FFCD"/>
                </a:solidFill>
                <a:latin typeface="Calibri" pitchFamily="34" charset="0"/>
              </a:rPr>
              <a:t>Central Revenue Control Laboratory (CRCL) Module</a:t>
            </a:r>
            <a:endParaRPr lang="en-US" sz="3200" b="1" dirty="0" smtClean="0">
              <a:solidFill>
                <a:srgbClr val="FFFFCD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solidFill>
                <a:srgbClr val="FFFFCD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FFCD"/>
                </a:solidFill>
                <a:latin typeface="Calibri" pitchFamily="34" charset="0"/>
              </a:rPr>
              <a:t>January  15, 2015</a:t>
            </a:r>
            <a:endParaRPr lang="en-US" sz="2000" b="1" dirty="0">
              <a:solidFill>
                <a:srgbClr val="FFFFCD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Test Memo Print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7350" y="1828800"/>
            <a:ext cx="58293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031468"/>
            <a:ext cx="87630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Inspector can generate three copies of Test Memo to be forwarded to the Test lab.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List of Pendency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7350" y="1371600"/>
            <a:ext cx="582930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031468"/>
            <a:ext cx="8763000" cy="64633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Customs Officers (AO and Inspectors) can generate list of Test Memos pending at different labs and queues.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View BE Option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3716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031468"/>
            <a:ext cx="87630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Customs Officers can also view the Test memo reports filed or pending against the BE.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Lab Administrator (CLABADM)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943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CLABADM role will allocate Officers of the lab with Mark and Report Entry privilege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Lab Administrator (CLABADM)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478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SSO ID mapping by CLABADM to the LAB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Lab Administrator (CLABADM)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1409700"/>
            <a:ext cx="59531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SSO ID mapping by CLABADM to the LAB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Lab Officer (CLAB)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09700"/>
            <a:ext cx="5943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 Role for marking, verification and entry of Test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Marking of Test Report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76375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 Role for marking of Test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Entry of Test Report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478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 Role for entry of Test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Verify Test Report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478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 Role for verifying Test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Components </a:t>
            </a:r>
            <a:endParaRPr lang="en-US" sz="2600" b="1" dirty="0" smtClean="0">
              <a:latin typeface="Calibri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2400" y="1537186"/>
            <a:ext cx="8686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dirty="0" smtClean="0">
                <a:latin typeface="Georgia" pitchFamily="18" charset="0"/>
              </a:rPr>
              <a:t> A</a:t>
            </a:r>
            <a:r>
              <a:rPr lang="en-US" sz="1400" b="1" dirty="0" smtClean="0">
                <a:latin typeface="Georgia" pitchFamily="18" charset="0"/>
              </a:rPr>
              <a:t>. Directory Management at Nation Level</a:t>
            </a:r>
            <a:r>
              <a:rPr lang="en-US" sz="1400" dirty="0" smtClean="0">
                <a:latin typeface="Georgia" pitchFamily="18" charset="0"/>
              </a:rPr>
              <a:t>: Directories of CRCL Labs and other authorized labs   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      managed at national level. The directories assigned to officers having role of ‘DIRMGR’ and  ‘DIROFF’.  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      Officers to enter Lab particulars and map Labs to a Customs Location. Officers also responsible for 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       lab-wise items that can be tested, both positive and negative list (Lab-wise and CTH-wise directory)</a:t>
            </a:r>
          </a:p>
          <a:p>
            <a:pPr algn="just"/>
            <a:endParaRPr lang="en-US" sz="1400" dirty="0" smtClean="0">
              <a:latin typeface="Georgia" pitchFamily="18" charset="0"/>
            </a:endParaRPr>
          </a:p>
          <a:p>
            <a:pPr algn="just"/>
            <a:endParaRPr lang="en-US" sz="1400" dirty="0" smtClean="0">
              <a:latin typeface="Georgia" pitchFamily="18" charset="0"/>
            </a:endParaRPr>
          </a:p>
          <a:p>
            <a:pPr algn="just"/>
            <a:r>
              <a:rPr lang="en-US" sz="1400" dirty="0" smtClean="0">
                <a:latin typeface="Georgia" pitchFamily="18" charset="0"/>
              </a:rPr>
              <a:t> </a:t>
            </a:r>
          </a:p>
          <a:p>
            <a:pPr marL="228600" lvl="0" indent="-228600" algn="just">
              <a:buAutoNum type="alphaUcPeriod" startAt="2"/>
            </a:pPr>
            <a:r>
              <a:rPr lang="en-US" sz="1400" b="1" dirty="0" smtClean="0">
                <a:latin typeface="Georgia" pitchFamily="18" charset="0"/>
              </a:rPr>
              <a:t>Local Systems Manager (LSM)</a:t>
            </a:r>
            <a:r>
              <a:rPr lang="en-US" sz="1400" dirty="0" smtClean="0">
                <a:latin typeface="Georgia" pitchFamily="18" charset="0"/>
              </a:rPr>
              <a:t>: LSM responsible for registration of local labs by assigning Lab code; assign roles –  ‘CLAB’ and ‘CLABADM’ to officials of Labs associated with the Customs House. 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 </a:t>
            </a:r>
          </a:p>
          <a:p>
            <a:pPr lvl="0" algn="just"/>
            <a:r>
              <a:rPr lang="en-US" sz="1400" dirty="0" smtClean="0">
                <a:latin typeface="Georgia" pitchFamily="18" charset="0"/>
              </a:rPr>
              <a:t>     (a) Lab Administrator (CLABADM): Officer having Role of CLABADM will give privileges to Officers for </a:t>
            </a:r>
          </a:p>
          <a:p>
            <a:pPr lvl="0" algn="just"/>
            <a:r>
              <a:rPr lang="en-US" sz="1400" dirty="0" smtClean="0">
                <a:latin typeface="Georgia" pitchFamily="18" charset="0"/>
              </a:rPr>
              <a:t>            marking, report entry and verification.</a:t>
            </a:r>
          </a:p>
          <a:p>
            <a:pPr lvl="0" algn="just"/>
            <a:r>
              <a:rPr lang="en-US" sz="1400" dirty="0" smtClean="0">
                <a:latin typeface="Georgia" pitchFamily="18" charset="0"/>
              </a:rPr>
              <a:t>     (b) CLAB Role: Assigned to officers who can have privilege to enter reports, marking sample for testing  </a:t>
            </a:r>
          </a:p>
          <a:p>
            <a:pPr lvl="0" algn="just"/>
            <a:r>
              <a:rPr lang="en-US" sz="1400" dirty="0" smtClean="0">
                <a:latin typeface="Georgia" pitchFamily="18" charset="0"/>
              </a:rPr>
              <a:t>           and verification of report after entry of report by entry officer.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 </a:t>
            </a:r>
          </a:p>
          <a:p>
            <a:pPr algn="just"/>
            <a:endParaRPr lang="en-US" sz="1400" dirty="0" smtClean="0">
              <a:latin typeface="Georgia" pitchFamily="18" charset="0"/>
            </a:endParaRPr>
          </a:p>
          <a:p>
            <a:pPr algn="just"/>
            <a:r>
              <a:rPr lang="en-US" sz="1400" dirty="0" smtClean="0">
                <a:latin typeface="Georgia" pitchFamily="18" charset="0"/>
              </a:rPr>
              <a:t> </a:t>
            </a:r>
          </a:p>
          <a:p>
            <a:pPr marL="342900" indent="-342900" algn="just">
              <a:buAutoNum type="alphaUcPeriod" startAt="3"/>
            </a:pPr>
            <a:r>
              <a:rPr lang="en-US" sz="1400" b="1" dirty="0" smtClean="0">
                <a:latin typeface="Georgia" pitchFamily="18" charset="0"/>
              </a:rPr>
              <a:t>BE Processing</a:t>
            </a:r>
            <a:r>
              <a:rPr lang="en-US" sz="1400" dirty="0" smtClean="0">
                <a:latin typeface="Georgia" pitchFamily="18" charset="0"/>
              </a:rPr>
              <a:t>: While appraising Bill of Entry (BE), the Appraising Officer (AO),  if desires to draw a sample of the item for test purpose, will have to close the Appraising Option and Select Option – Sample Test Entry from main menu and enter test requirements of items and select Lab where it shall be forwarded.</a:t>
            </a:r>
          </a:p>
          <a:p>
            <a:pPr algn="just"/>
            <a:r>
              <a:rPr lang="en-US" sz="1400" dirty="0" smtClean="0">
                <a:latin typeface="Georgia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Reject Test Memo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943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6107668"/>
            <a:ext cx="83058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CLAB/ CLABADM Role for rejection of  Test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2209800" y="3048000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Process Flow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Functionalities</a:t>
            </a:r>
            <a:endParaRPr lang="en-US" sz="2600" b="1" dirty="0" smtClean="0">
              <a:latin typeface="Calibri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2400" y="1296144"/>
            <a:ext cx="86868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A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‘Common login’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would be provided to CRCL departmental users in ICES 1.5 application for both CRCL (Imports and Exports) modules.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The CRCL departmental users would be required to obtain SSO IDs to work in the ICES 1.5 application.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    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2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Custom 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fficers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would choose correct ‘</a:t>
            </a:r>
            <a:r>
              <a:rPr lang="en-US" sz="1400" b="1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Lab location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’ for sending a sample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on basis of these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directories incorporated in the system: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 (a) Directory of Standing testing Instructions tariff heading wise (4 digit level);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(b) Instructions for Negative List (items which cannot be tested by CRCL labs)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       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This directory would be maintained centrally in New Delhi.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UcPeriod" startAt="3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Post receipt of sample by CRCL labs and its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acceptance, acknowledgment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provided by department and content tested to verify, if the sample is adequate for testing.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Arial" pitchFamily="34" charset="0"/>
              </a:rPr>
              <a:t>         (a)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Mangal" pitchFamily="18" charset="0"/>
              </a:rPr>
              <a:t>In case of return of test sample for any reason, old test memo already generated will be cancelled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Mangal" pitchFamily="18" charset="0"/>
              </a:rPr>
              <a:t>and in case of fresh testing a new test memo would be issued. The officer drawing the sample would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Mangal" pitchFamily="18" charset="0"/>
              </a:rPr>
              <a:t>be responsible for updating the remarks column, since the return of the samples would take place in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Mangal" pitchFamily="18" charset="0"/>
              </a:rPr>
              <a:t>manual mode.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(b) If the sample is not considered adequate for testing, a return memo would be sent back to customs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      along with reason for non acceptance. The grounds for rejection of test sample could be on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       account of improper packing, insufficient quantity or non observance of other test parameters.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Functionalities</a:t>
            </a:r>
            <a:endParaRPr lang="en-US" sz="2600" b="1" dirty="0" smtClean="0">
              <a:latin typeface="Calibri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2400" y="1143000"/>
            <a:ext cx="86868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4"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If sample considered adequate for testing, </a:t>
            </a:r>
            <a:r>
              <a:rPr lang="en-US" sz="1400" b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allocation of sample 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to examiner done by system for respective laboratory on the basis of pendency with particular examiner.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The allocation done by nodal officer/ alternate designated officer for each laboratory. It would also assist nodal officer/ alternate designated officer for pre assignment of sample.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5"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On completion of testing</a:t>
            </a:r>
            <a:r>
              <a:rPr lang="en-US" sz="1400" b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, remnants of sample sent back to Customs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. Date of receipt of sample at CRCL provided in the system. Provision for ‘suspend queue’ made to indicate reasons for delay or suspension of testing for any reason.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5"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5"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Specific </a:t>
            </a:r>
            <a:r>
              <a:rPr lang="en-US" sz="1400" b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MIS reports 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provided to monitor pendency and performance . Indicative reports:</a:t>
            </a:r>
          </a:p>
          <a:p>
            <a:pPr marL="342900" indent="-342900" algn="just">
              <a:buAutoNum type="alphaUcPeriod" startAt="7"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(a) Station wise pendency report</a:t>
            </a: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(b) Samples sent </a:t>
            </a: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(c) Sample returned list</a:t>
            </a: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(d) Officer wise pendency report</a:t>
            </a: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(e) Type of Sample</a:t>
            </a:r>
          </a:p>
          <a:p>
            <a:pPr lvl="1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(f) Sample Rejection status</a:t>
            </a:r>
          </a:p>
          <a:p>
            <a:pPr lvl="1" algn="just"/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Signed copies of the test report and </a:t>
            </a:r>
            <a:r>
              <a:rPr lang="en-US" sz="1400" dirty="0" err="1" smtClean="0">
                <a:latin typeface="Georgia" pitchFamily="18" charset="0"/>
                <a:ea typeface="Calibri" pitchFamily="34" charset="0"/>
                <a:cs typeface="Mangal" pitchFamily="18" charset="0"/>
              </a:rPr>
              <a:t>remainant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sample, if any, will be sent as signed hard copy as well.</a:t>
            </a:r>
          </a:p>
          <a:p>
            <a:pPr algn="just"/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228600" lvl="0" indent="-228600" algn="just">
              <a:buAutoNum type="alphaUcPeriod" startAt="8"/>
            </a:pP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Post testing of the sample, the module would provide facility to enter the respective </a:t>
            </a:r>
            <a:r>
              <a:rPr lang="en-US" sz="1400" b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Import/ Export </a:t>
            </a:r>
          </a:p>
          <a:p>
            <a:pPr marL="228600" lvl="0" indent="-228600" algn="just"/>
            <a:r>
              <a:rPr lang="en-US" sz="1400" b="1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Test Report </a:t>
            </a:r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in the system. Post entry of the report by the CRCL departmental user, the custom officer </a:t>
            </a:r>
          </a:p>
          <a:p>
            <a:pPr marL="228600" lvl="0" indent="-228600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at the site would interpret/ analyze the report and decide, if the report is a positive report or a negative </a:t>
            </a:r>
          </a:p>
          <a:p>
            <a:pPr marL="228600" lvl="0" indent="-228600" algn="just"/>
            <a:r>
              <a:rPr lang="en-US" sz="1400" dirty="0" smtClean="0">
                <a:latin typeface="Georgia" pitchFamily="18" charset="0"/>
                <a:ea typeface="Calibri" pitchFamily="34" charset="0"/>
                <a:cs typeface="Mangal" pitchFamily="18" charset="0"/>
              </a:rPr>
              <a:t>        report.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3"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UcPeriod" startAt="3"/>
            </a:pPr>
            <a:endParaRPr lang="en-US" sz="1400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i="1" dirty="0" smtClean="0">
              <a:latin typeface="Georgia" pitchFamily="18" charset="0"/>
              <a:ea typeface="Calibri" pitchFamily="34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BE Processing (Custom Officer)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3716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5791200"/>
            <a:ext cx="8763000" cy="92333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AO may require drawl of sample of the item for test purpose. Will have to close Appraising Option &amp; Select Option ‘Sample Test Entry’ from main menu &amp; enter test requirements of the items and select the lab where it shall be forwarded.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Drawl Sample Approval (Custom Officer)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76375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2400" y="6031468"/>
            <a:ext cx="87630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Approval/ Disapproval of Test requirements by AO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Dispatch Entry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478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031468"/>
            <a:ext cx="87630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Custom Officer to draw sample and forward to the selected lab.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1222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Calibri" pitchFamily="34" charset="0"/>
              </a:rPr>
              <a:t>CRCL Module </a:t>
            </a:r>
          </a:p>
          <a:p>
            <a:pPr>
              <a:spcBef>
                <a:spcPct val="50000"/>
              </a:spcBef>
            </a:pPr>
            <a:r>
              <a:rPr lang="en-US" sz="2200" b="1" dirty="0" smtClean="0">
                <a:latin typeface="Calibri" pitchFamily="34" charset="0"/>
              </a:rPr>
              <a:t>View Test Memo</a:t>
            </a:r>
            <a:endParaRPr lang="en-US" sz="2600" b="1" dirty="0" smtClean="0"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47800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6031468"/>
            <a:ext cx="8763000" cy="64633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Option provided to all officer having Role of AO and INS (Inspector), CLAB and CLABADM.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CLAB and CLABADM users can view samples concerned to their labs.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11798</TotalTime>
  <Words>857</Words>
  <Application>Microsoft Office PowerPoint</Application>
  <PresentationFormat>On-screen Show (4:3)</PresentationFormat>
  <Paragraphs>122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1_Office Theme</vt:lpstr>
      <vt:lpstr>CENTRAL BOARD OF EXCISE &amp; CUSTOMS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BOARD OF EXCISE &amp; CUSTOMS</dc:title>
  <dc:creator>aasthac082</dc:creator>
  <cp:lastModifiedBy>EDI-Suptd</cp:lastModifiedBy>
  <cp:revision>943</cp:revision>
  <dcterms:created xsi:type="dcterms:W3CDTF">2011-07-05T07:11:41Z</dcterms:created>
  <dcterms:modified xsi:type="dcterms:W3CDTF">2016-07-29T05:12:20Z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