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3" r:id="rId3"/>
    <p:sldId id="264" r:id="rId4"/>
    <p:sldId id="281" r:id="rId5"/>
    <p:sldId id="265" r:id="rId6"/>
    <p:sldId id="266" r:id="rId7"/>
    <p:sldId id="267" r:id="rId8"/>
    <p:sldId id="268" r:id="rId9"/>
    <p:sldId id="301" r:id="rId10"/>
    <p:sldId id="270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5" r:id="rId23"/>
    <p:sldId id="272" r:id="rId24"/>
    <p:sldId id="293" r:id="rId25"/>
    <p:sldId id="294" r:id="rId26"/>
    <p:sldId id="296" r:id="rId27"/>
    <p:sldId id="292" r:id="rId28"/>
    <p:sldId id="275" r:id="rId29"/>
    <p:sldId id="297" r:id="rId30"/>
    <p:sldId id="298" r:id="rId31"/>
    <p:sldId id="299" r:id="rId32"/>
    <p:sldId id="276" r:id="rId33"/>
    <p:sldId id="278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  <a:srgbClr val="191919"/>
    <a:srgbClr val="FF0080"/>
    <a:srgbClr val="666666"/>
    <a:srgbClr val="66FFFF"/>
    <a:srgbClr val="FF00FF"/>
    <a:srgbClr val="FFFFFF"/>
    <a:srgbClr val="5D7E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2" autoAdjust="0"/>
    <p:restoredTop sz="91734" autoAdjust="0"/>
  </p:normalViewPr>
  <p:slideViewPr>
    <p:cSldViewPr snapToObjects="1">
      <p:cViewPr>
        <p:scale>
          <a:sx n="100" d="100"/>
          <a:sy n="100" d="100"/>
        </p:scale>
        <p:origin x="-258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C81347-F499-4826-81E9-B6265945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7635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4120BA-683D-4D30-A4B4-A4C3B5DC2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41108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32A314-43C5-42D4-9588-313149C2767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665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C7FE-07E1-4B90-A810-696F66E5952F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C7FE-07E1-4B90-A810-696F66E5952F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C7FE-07E1-4B90-A810-696F66E5952F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C7FE-07E1-4B90-A810-696F66E5952F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C7FE-07E1-4B90-A810-696F66E5952F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C7FE-07E1-4B90-A810-696F66E5952F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C7FE-07E1-4B90-A810-696F66E5952F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C7FE-07E1-4B90-A810-696F66E5952F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C7FE-07E1-4B90-A810-696F66E5952F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52C4E-8990-48E6-B230-C556356003BC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28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52C4E-8990-48E6-B230-C556356003BC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280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52C4E-8990-48E6-B230-C556356003BC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280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9ED09-D7B4-47FC-A748-8FD9F9F744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52C4E-8990-48E6-B230-C556356003B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28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52C4E-8990-48E6-B230-C556356003B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28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52C4E-8990-48E6-B230-C556356003B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28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52C4E-8990-48E6-B230-C556356003BC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28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52C4E-8990-48E6-B230-C556356003B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28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52C4E-8990-48E6-B230-C556356003BC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28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C7FE-07E1-4B90-A810-696F66E5952F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luebackgor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D9F3F8-F33C-43E3-859B-D20CD0E05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5620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D3AB-39B4-4452-AAE7-7FB2D7C78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7062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7883C-AFF0-4CFB-9887-14FE3220D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08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FE1A-FB8A-4BC8-ABA1-C1F567D4F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0297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A999-AAE1-4B78-841A-2096A310C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6627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0197-2870-4F15-B82C-94FD3B9E5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3724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FF8D-FC27-4E12-B06E-5E24C899C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5939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637B-D99C-413D-B93E-238FB7956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4728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F0CAE-5797-4FD3-B733-96DF02C46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7227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49B5-F2B1-403B-86A2-A1087E464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006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71F2-6538-45BB-8BAB-FAADE4C45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1127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3399-A493-42BC-82B2-CF85C0A98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467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CD88D-4811-40B2-9A5E-08C77C33E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5473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bluebackgorun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6F2734D-480E-47C1-8598-5032E4EC4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i.helpdesk@icegate.gov.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cbec.gov.i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1580" y="2600908"/>
            <a:ext cx="7772400" cy="14700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0080">
                    <a:alpha val="34117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rgbClr val="FFFFFF"/>
                </a:solidFill>
                <a:latin typeface="Algerian" pitchFamily="82" charset="0"/>
              </a:rPr>
              <a:t>Welcome</a:t>
            </a:r>
            <a:br>
              <a:rPr lang="en-US" altLang="en-US" sz="6000" dirty="0" smtClean="0">
                <a:solidFill>
                  <a:srgbClr val="FFFFFF"/>
                </a:solidFill>
                <a:latin typeface="Algerian" pitchFamily="82" charset="0"/>
              </a:rPr>
            </a:br>
            <a:r>
              <a:rPr lang="en-US" altLang="en-US" sz="6000" dirty="0" smtClean="0">
                <a:solidFill>
                  <a:srgbClr val="FFFFFF"/>
                </a:solidFill>
                <a:latin typeface="Algerian" pitchFamily="82" charset="0"/>
              </a:rPr>
              <a:t>to</a:t>
            </a:r>
            <a:br>
              <a:rPr lang="en-US" altLang="en-US" sz="6000" dirty="0" smtClean="0">
                <a:solidFill>
                  <a:srgbClr val="FFFFFF"/>
                </a:solidFill>
                <a:latin typeface="Algerian" pitchFamily="82" charset="0"/>
              </a:rPr>
            </a:br>
            <a:r>
              <a:rPr lang="en-US" altLang="en-US" sz="6000" dirty="0" err="1" smtClean="0">
                <a:solidFill>
                  <a:srgbClr val="FFFFFF"/>
                </a:solidFill>
                <a:latin typeface="Algerian" pitchFamily="82" charset="0"/>
              </a:rPr>
              <a:t>edi</a:t>
            </a:r>
            <a:r>
              <a:rPr lang="en-US" altLang="en-US" sz="6000" dirty="0" smtClean="0">
                <a:solidFill>
                  <a:srgbClr val="FFFFFF"/>
                </a:solidFill>
                <a:latin typeface="Algerian" pitchFamily="82" charset="0"/>
              </a:rPr>
              <a:t> section</a:t>
            </a:r>
            <a:r>
              <a:rPr lang="en-US" altLang="en-US" sz="7200" dirty="0" smtClean="0">
                <a:solidFill>
                  <a:srgbClr val="FFFFFF"/>
                </a:solidFill>
              </a:rPr>
              <a:t/>
            </a:r>
            <a:br>
              <a:rPr lang="en-US" altLang="en-US" sz="7200" dirty="0" smtClean="0">
                <a:solidFill>
                  <a:srgbClr val="FFFFFF"/>
                </a:solidFill>
              </a:rPr>
            </a:br>
            <a:endParaRPr lang="en-US" altLang="en-US" dirty="0" smtClean="0"/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latin typeface="Algerian" pitchFamily="82" charset="0"/>
                <a:cs typeface="Aharoni" pitchFamily="2" charset="-79"/>
              </a:rPr>
              <a:t>Indian customs EDI System</a:t>
            </a:r>
            <a:endParaRPr lang="en-US" altLang="en-US" sz="3600" dirty="0" smtClean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1028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ICES (Imports)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Assessment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Bond Management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Licence Management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Examination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Post Clearance Audit (PCA)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57200" y="804863"/>
            <a:ext cx="8458200" cy="6000750"/>
            <a:chOff x="1480" y="675"/>
            <a:chExt cx="9478" cy="8718"/>
          </a:xfrm>
        </p:grpSpPr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4334" y="675"/>
              <a:ext cx="2476" cy="518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7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IGM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307" y="2508"/>
              <a:ext cx="2476" cy="667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2200" b="1">
                  <a:latin typeface="Calibri" pitchFamily="34" charset="0"/>
                  <a:ea typeface="Arial" pitchFamily="34" charset="0"/>
                  <a:cs typeface="Arial" pitchFamily="34" charset="0"/>
                </a:rPr>
                <a:t>BE</a:t>
              </a:r>
            </a:p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480" y="3531"/>
              <a:ext cx="2476" cy="48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FACILITATED</a:t>
              </a:r>
            </a:p>
            <a:p>
              <a:pPr>
                <a:defRPr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6707" y="3531"/>
              <a:ext cx="2476" cy="4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400" b="1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NON-FACILITATED</a:t>
              </a:r>
            </a:p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480" y="4272"/>
              <a:ext cx="2476" cy="72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DUTY PAYMENT</a:t>
              </a:r>
              <a:endParaRPr lang="en-IN" sz="1600" b="1" dirty="0">
                <a:latin typeface="Mangal" pitchFamily="18" charset="0"/>
                <a:ea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1480" y="5321"/>
              <a:ext cx="2476" cy="72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GOODS REGN.</a:t>
              </a:r>
              <a:endParaRPr lang="en-IN" sz="1600" b="1" dirty="0">
                <a:latin typeface="Mangal" pitchFamily="18" charset="0"/>
                <a:ea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4767" y="4308"/>
              <a:ext cx="2476" cy="40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 dirty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r>
                <a:rPr lang="en-IN" sz="1600" b="1" baseline="30000" dirty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ST</a:t>
              </a:r>
              <a:r>
                <a:rPr lang="en-IN" sz="1600" b="1" dirty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 APPRAISEMENT</a:t>
              </a:r>
            </a:p>
            <a:p>
              <a:pPr>
                <a:defRPr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767" y="5069"/>
              <a:ext cx="2476" cy="4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 dirty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GOODS REGN.</a:t>
              </a:r>
            </a:p>
            <a:p>
              <a:pPr>
                <a:defRPr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767" y="5813"/>
              <a:ext cx="2476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defRPr/>
              </a:pPr>
              <a:r>
                <a:rPr lang="en-IN" sz="1600" b="1" dirty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EXAMINATION                (UPTO 100%)</a:t>
              </a:r>
            </a:p>
            <a:p>
              <a:pPr>
                <a:defRPr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4767" y="6826"/>
              <a:ext cx="2476" cy="4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ASSESSMENT </a:t>
              </a:r>
            </a:p>
            <a:p>
              <a:pPr>
                <a:defRPr/>
              </a:pP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4767" y="7660"/>
              <a:ext cx="2476" cy="47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DUTY PAYMENT</a:t>
              </a:r>
            </a:p>
            <a:p>
              <a:pPr>
                <a:defRPr/>
              </a:pP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4767" y="8673"/>
              <a:ext cx="2476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OUT OF CHARGE </a:t>
              </a:r>
              <a:r>
                <a:rPr lang="en-IN" sz="160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(OOC)</a:t>
              </a:r>
            </a:p>
            <a:p>
              <a:pPr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8482" y="4308"/>
              <a:ext cx="2476" cy="405"/>
            </a:xfrm>
            <a:prstGeom prst="rect">
              <a:avLst/>
            </a:prstGeom>
            <a:solidFill>
              <a:srgbClr val="6666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lang="en-IN" sz="1600" b="1" baseline="30000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ND</a:t>
              </a:r>
              <a:r>
                <a:rPr lang="en-IN" sz="16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  APPRAISEMENT</a:t>
              </a:r>
            </a:p>
            <a:p>
              <a:pPr>
                <a:defRPr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8482" y="5069"/>
              <a:ext cx="2476" cy="445"/>
            </a:xfrm>
            <a:prstGeom prst="rect">
              <a:avLst/>
            </a:prstGeom>
            <a:solidFill>
              <a:srgbClr val="6666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ASSESSMENT </a:t>
              </a:r>
              <a:endParaRPr lang="en-IN" sz="1600" b="1" dirty="0">
                <a:latin typeface="Mangal" pitchFamily="18" charset="0"/>
                <a:ea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8482" y="5813"/>
              <a:ext cx="2476" cy="720"/>
            </a:xfrm>
            <a:prstGeom prst="rect">
              <a:avLst/>
            </a:prstGeom>
            <a:solidFill>
              <a:srgbClr val="6666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DUTY PAYMENT</a:t>
              </a:r>
              <a:endParaRPr lang="en-IN" sz="1600" b="1" dirty="0">
                <a:latin typeface="Mangal" pitchFamily="18" charset="0"/>
                <a:ea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8482" y="6826"/>
              <a:ext cx="2476" cy="488"/>
            </a:xfrm>
            <a:prstGeom prst="rect">
              <a:avLst/>
            </a:prstGeom>
            <a:solidFill>
              <a:srgbClr val="6666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GOODS REGN.</a:t>
              </a:r>
              <a:endParaRPr lang="en-IN" sz="1600" b="1" dirty="0">
                <a:latin typeface="Mangal" pitchFamily="18" charset="0"/>
                <a:ea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8482" y="7660"/>
              <a:ext cx="2476" cy="720"/>
            </a:xfrm>
            <a:prstGeom prst="rect">
              <a:avLst/>
            </a:prstGeom>
            <a:solidFill>
              <a:srgbClr val="6666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defRPr/>
              </a:pPr>
              <a:r>
                <a:rPr lang="en-IN" sz="14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EXAMINATION   </a:t>
              </a:r>
            </a:p>
            <a:p>
              <a:pPr algn="ctr">
                <a:defRPr/>
              </a:pPr>
              <a:r>
                <a:rPr lang="en-IN" sz="14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(2% OR 20 PKGs )</a:t>
              </a:r>
            </a:p>
            <a:p>
              <a:pPr>
                <a:defRPr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8482" y="8673"/>
              <a:ext cx="2476" cy="720"/>
            </a:xfrm>
            <a:prstGeom prst="rect">
              <a:avLst/>
            </a:prstGeom>
            <a:solidFill>
              <a:srgbClr val="6666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OUT OF CHARGE </a:t>
              </a:r>
              <a:r>
                <a:rPr lang="en-IN" sz="1600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(OOC)</a:t>
              </a:r>
            </a:p>
            <a:p>
              <a:pPr>
                <a:defRPr/>
              </a:pP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1480" y="6371"/>
              <a:ext cx="2476" cy="91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6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OUT OF CHARGE                       </a:t>
              </a:r>
              <a:r>
                <a:rPr lang="en-IN" sz="1600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(OOC)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4286" y="1545"/>
              <a:ext cx="2476" cy="65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IN" sz="15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ENTRY INWARDS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1" name="AutoShape 23"/>
            <p:cNvCxnSpPr>
              <a:cxnSpLocks noChangeShapeType="1"/>
            </p:cNvCxnSpPr>
            <p:nvPr/>
          </p:nvCxnSpPr>
          <p:spPr bwMode="auto">
            <a:xfrm>
              <a:off x="5598" y="1262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2" name="AutoShape 24"/>
            <p:cNvCxnSpPr>
              <a:cxnSpLocks noChangeShapeType="1"/>
            </p:cNvCxnSpPr>
            <p:nvPr/>
          </p:nvCxnSpPr>
          <p:spPr bwMode="auto">
            <a:xfrm>
              <a:off x="5604" y="2168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3" name="AutoShape 25"/>
            <p:cNvCxnSpPr>
              <a:cxnSpLocks noChangeShapeType="1"/>
            </p:cNvCxnSpPr>
            <p:nvPr/>
          </p:nvCxnSpPr>
          <p:spPr bwMode="auto">
            <a:xfrm>
              <a:off x="2669" y="4025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" name="AutoShape 26"/>
            <p:cNvCxnSpPr>
              <a:cxnSpLocks noChangeShapeType="1"/>
            </p:cNvCxnSpPr>
            <p:nvPr/>
          </p:nvCxnSpPr>
          <p:spPr bwMode="auto">
            <a:xfrm>
              <a:off x="2675" y="5021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" name="AutoShape 27"/>
            <p:cNvCxnSpPr>
              <a:cxnSpLocks noChangeShapeType="1"/>
            </p:cNvCxnSpPr>
            <p:nvPr/>
          </p:nvCxnSpPr>
          <p:spPr bwMode="auto">
            <a:xfrm>
              <a:off x="2663" y="6053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" name="AutoShape 28"/>
            <p:cNvCxnSpPr>
              <a:cxnSpLocks noChangeShapeType="1"/>
            </p:cNvCxnSpPr>
            <p:nvPr/>
          </p:nvCxnSpPr>
          <p:spPr bwMode="auto">
            <a:xfrm>
              <a:off x="5953" y="4745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7" name="AutoShape 29"/>
            <p:cNvCxnSpPr>
              <a:cxnSpLocks noChangeShapeType="1"/>
            </p:cNvCxnSpPr>
            <p:nvPr/>
          </p:nvCxnSpPr>
          <p:spPr bwMode="auto">
            <a:xfrm>
              <a:off x="5959" y="5507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8" name="AutoShape 30"/>
            <p:cNvCxnSpPr>
              <a:cxnSpLocks noChangeShapeType="1"/>
            </p:cNvCxnSpPr>
            <p:nvPr/>
          </p:nvCxnSpPr>
          <p:spPr bwMode="auto">
            <a:xfrm>
              <a:off x="5959" y="6551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9" name="AutoShape 31"/>
            <p:cNvCxnSpPr>
              <a:cxnSpLocks noChangeShapeType="1"/>
            </p:cNvCxnSpPr>
            <p:nvPr/>
          </p:nvCxnSpPr>
          <p:spPr bwMode="auto">
            <a:xfrm>
              <a:off x="5965" y="7313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0" name="AutoShape 32"/>
            <p:cNvCxnSpPr>
              <a:cxnSpLocks noChangeShapeType="1"/>
            </p:cNvCxnSpPr>
            <p:nvPr/>
          </p:nvCxnSpPr>
          <p:spPr bwMode="auto">
            <a:xfrm>
              <a:off x="5971" y="8165"/>
              <a:ext cx="1" cy="39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1" name="AutoShape 33"/>
            <p:cNvCxnSpPr>
              <a:cxnSpLocks noChangeShapeType="1"/>
            </p:cNvCxnSpPr>
            <p:nvPr/>
          </p:nvCxnSpPr>
          <p:spPr bwMode="auto">
            <a:xfrm>
              <a:off x="9721" y="4751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2" name="AutoShape 34"/>
            <p:cNvCxnSpPr>
              <a:cxnSpLocks noChangeShapeType="1"/>
            </p:cNvCxnSpPr>
            <p:nvPr/>
          </p:nvCxnSpPr>
          <p:spPr bwMode="auto">
            <a:xfrm>
              <a:off x="9727" y="5513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3" name="AutoShape 35"/>
            <p:cNvCxnSpPr>
              <a:cxnSpLocks noChangeShapeType="1"/>
            </p:cNvCxnSpPr>
            <p:nvPr/>
          </p:nvCxnSpPr>
          <p:spPr bwMode="auto">
            <a:xfrm>
              <a:off x="9781" y="6539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4" name="AutoShape 36"/>
            <p:cNvCxnSpPr>
              <a:cxnSpLocks noChangeShapeType="1"/>
            </p:cNvCxnSpPr>
            <p:nvPr/>
          </p:nvCxnSpPr>
          <p:spPr bwMode="auto">
            <a:xfrm>
              <a:off x="9787" y="7337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5" name="AutoShape 37"/>
            <p:cNvCxnSpPr>
              <a:cxnSpLocks noChangeShapeType="1"/>
            </p:cNvCxnSpPr>
            <p:nvPr/>
          </p:nvCxnSpPr>
          <p:spPr bwMode="auto">
            <a:xfrm>
              <a:off x="9781" y="8369"/>
              <a:ext cx="0" cy="28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6" name="AutoShape 38"/>
            <p:cNvCxnSpPr>
              <a:cxnSpLocks noChangeShapeType="1"/>
            </p:cNvCxnSpPr>
            <p:nvPr/>
          </p:nvCxnSpPr>
          <p:spPr bwMode="auto">
            <a:xfrm>
              <a:off x="2663" y="3301"/>
              <a:ext cx="532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2669" y="3302"/>
              <a:ext cx="0" cy="22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8" name="AutoShape 40"/>
            <p:cNvCxnSpPr>
              <a:cxnSpLocks noChangeShapeType="1"/>
            </p:cNvCxnSpPr>
            <p:nvPr/>
          </p:nvCxnSpPr>
          <p:spPr bwMode="auto">
            <a:xfrm>
              <a:off x="7990" y="3301"/>
              <a:ext cx="0" cy="22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9" name="AutoShape 41"/>
            <p:cNvCxnSpPr>
              <a:cxnSpLocks noChangeShapeType="1"/>
            </p:cNvCxnSpPr>
            <p:nvPr/>
          </p:nvCxnSpPr>
          <p:spPr bwMode="auto">
            <a:xfrm>
              <a:off x="5953" y="4025"/>
              <a:ext cx="3742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0" name="AutoShape 42"/>
            <p:cNvCxnSpPr>
              <a:cxnSpLocks noChangeShapeType="1"/>
            </p:cNvCxnSpPr>
            <p:nvPr/>
          </p:nvCxnSpPr>
          <p:spPr bwMode="auto">
            <a:xfrm>
              <a:off x="5971" y="4027"/>
              <a:ext cx="0" cy="22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" name="AutoShape 43"/>
            <p:cNvCxnSpPr>
              <a:cxnSpLocks noChangeShapeType="1"/>
            </p:cNvCxnSpPr>
            <p:nvPr/>
          </p:nvCxnSpPr>
          <p:spPr bwMode="auto">
            <a:xfrm>
              <a:off x="9695" y="4026"/>
              <a:ext cx="0" cy="22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2" name="AutoShape 44"/>
            <p:cNvCxnSpPr>
              <a:cxnSpLocks noChangeShapeType="1"/>
            </p:cNvCxnSpPr>
            <p:nvPr/>
          </p:nvCxnSpPr>
          <p:spPr bwMode="auto">
            <a:xfrm>
              <a:off x="5605" y="3211"/>
              <a:ext cx="0" cy="11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33" name="TextBox 132"/>
          <p:cNvSpPr txBox="1"/>
          <p:nvPr/>
        </p:nvSpPr>
        <p:spPr>
          <a:xfrm>
            <a:off x="1835696" y="260648"/>
            <a:ext cx="487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   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</a:rPr>
              <a:t>BILL  OF  ENTRY   PROCESSING  IN ICES</a:t>
            </a:r>
            <a:endParaRPr lang="en-IN" dirty="0">
              <a:solidFill>
                <a:schemeClr val="bg1">
                  <a:lumMod val="9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337765"/>
            <a:ext cx="1209675" cy="1011115"/>
          </a:xfrm>
          <a:prstGeom prst="rect">
            <a:avLst/>
          </a:prstGeom>
        </p:spPr>
      </p:pic>
      <p:pic>
        <p:nvPicPr>
          <p:cNvPr id="9" name="Picture 8" descr="serve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340768"/>
            <a:ext cx="1186694" cy="145606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2325291" y="1843323"/>
            <a:ext cx="1526629" cy="64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64088" y="1823012"/>
            <a:ext cx="1152128" cy="597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we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222936"/>
            <a:ext cx="1800201" cy="1197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600" y="24208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Centre</a:t>
            </a:r>
          </a:p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ICEGATE Server</a:t>
            </a:r>
          </a:p>
        </p:txBody>
      </p:sp>
      <p:pic>
        <p:nvPicPr>
          <p:cNvPr id="18" name="Picture 17" descr="ser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8246" y="4437112"/>
            <a:ext cx="1847850" cy="17117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67944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ICES Server</a:t>
            </a:r>
            <a:endParaRPr lang="en-IN" dirty="0"/>
          </a:p>
        </p:txBody>
      </p:sp>
      <p:pic>
        <p:nvPicPr>
          <p:cNvPr id="22" name="Picture 21" descr="serve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4437112"/>
            <a:ext cx="1186694" cy="14560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87816" y="6165304"/>
            <a:ext cx="133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  Server</a:t>
            </a:r>
          </a:p>
        </p:txBody>
      </p:sp>
      <p:sp>
        <p:nvSpPr>
          <p:cNvPr id="28" name="Left-Right Arrow 27"/>
          <p:cNvSpPr/>
          <p:nvPr/>
        </p:nvSpPr>
        <p:spPr>
          <a:xfrm>
            <a:off x="5652120" y="5085184"/>
            <a:ext cx="158417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Up-Down Arrow 28"/>
          <p:cNvSpPr/>
          <p:nvPr/>
        </p:nvSpPr>
        <p:spPr>
          <a:xfrm>
            <a:off x="4499992" y="3284984"/>
            <a:ext cx="45719" cy="864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/>
          <p:cNvSpPr txBox="1"/>
          <p:nvPr/>
        </p:nvSpPr>
        <p:spPr>
          <a:xfrm>
            <a:off x="827584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2"/>
                </a:solidFill>
              </a:rPr>
              <a:t>SUBMISSION OF  DOCUMENTS TO  </a:t>
            </a:r>
            <a:r>
              <a:rPr lang="en-US" sz="3200" b="1" u="sng" dirty="0" smtClean="0">
                <a:solidFill>
                  <a:schemeClr val="accent2"/>
                </a:solidFill>
              </a:rPr>
              <a:t>ICES</a:t>
            </a:r>
            <a:endParaRPr lang="en-IN" sz="32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5" grpId="0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27584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2"/>
                </a:solidFill>
              </a:rPr>
              <a:t>PROCESSING OF BILL OF ENTRY IN </a:t>
            </a:r>
            <a:r>
              <a:rPr lang="en-US" sz="3200" b="1" u="sng" dirty="0" smtClean="0">
                <a:solidFill>
                  <a:schemeClr val="accent2"/>
                </a:solidFill>
              </a:rPr>
              <a:t>ICES</a:t>
            </a:r>
            <a:endParaRPr lang="en-IN" sz="3200" b="1" u="sng" dirty="0">
              <a:solidFill>
                <a:schemeClr val="accent2"/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5076056" y="836712"/>
            <a:ext cx="1152128" cy="720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148064" y="90872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of Entry</a:t>
            </a:r>
            <a:endParaRPr lang="en-IN" dirty="0"/>
          </a:p>
        </p:txBody>
      </p:sp>
      <p:sp>
        <p:nvSpPr>
          <p:cNvPr id="23" name="Flowchart: Process 22"/>
          <p:cNvSpPr/>
          <p:nvPr/>
        </p:nvSpPr>
        <p:spPr>
          <a:xfrm>
            <a:off x="1115616" y="162880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1259632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Appraiser</a:t>
            </a:r>
            <a:endParaRPr lang="en-IN" dirty="0"/>
          </a:p>
        </p:txBody>
      </p:sp>
      <p:sp>
        <p:nvSpPr>
          <p:cNvPr id="27" name="Flowchart: Process 26"/>
          <p:cNvSpPr/>
          <p:nvPr/>
        </p:nvSpPr>
        <p:spPr>
          <a:xfrm>
            <a:off x="1115616" y="270892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/>
          <p:cNvSpPr txBox="1"/>
          <p:nvPr/>
        </p:nvSpPr>
        <p:spPr>
          <a:xfrm>
            <a:off x="1403648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A.C/D.C</a:t>
            </a:r>
            <a:endParaRPr lang="en-IN" dirty="0"/>
          </a:p>
        </p:txBody>
      </p:sp>
      <p:sp>
        <p:nvSpPr>
          <p:cNvPr id="32" name="Flowchart: Process 31"/>
          <p:cNvSpPr/>
          <p:nvPr/>
        </p:nvSpPr>
        <p:spPr>
          <a:xfrm>
            <a:off x="1115616" y="378904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1403648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</a:t>
            </a:r>
            <a:endParaRPr lang="en-IN" dirty="0"/>
          </a:p>
        </p:txBody>
      </p:sp>
      <p:sp>
        <p:nvSpPr>
          <p:cNvPr id="34" name="Flowchart: Process 33"/>
          <p:cNvSpPr/>
          <p:nvPr/>
        </p:nvSpPr>
        <p:spPr>
          <a:xfrm>
            <a:off x="1115616" y="4941168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403648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Examiner</a:t>
            </a:r>
            <a:endParaRPr lang="en-IN" dirty="0"/>
          </a:p>
        </p:txBody>
      </p:sp>
      <p:sp>
        <p:nvSpPr>
          <p:cNvPr id="36" name="Flowchart: Process 35"/>
          <p:cNvSpPr/>
          <p:nvPr/>
        </p:nvSpPr>
        <p:spPr>
          <a:xfrm>
            <a:off x="1115616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1115616" y="60932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A.O(Docks)</a:t>
            </a:r>
            <a:endParaRPr lang="en-IN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691680" y="105273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91680" y="10527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91680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91680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91680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91680" y="55172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6" idx="1"/>
          </p:cNvCxnSpPr>
          <p:nvPr/>
        </p:nvCxnSpPr>
        <p:spPr>
          <a:xfrm>
            <a:off x="5652120" y="1556792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771800" y="4113076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24128" y="191683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Facilitated  Bills</a:t>
            </a:r>
            <a:endParaRPr lang="en-IN" dirty="0"/>
          </a:p>
        </p:txBody>
      </p:sp>
      <p:sp>
        <p:nvSpPr>
          <p:cNvPr id="54" name="TextBox 53"/>
          <p:cNvSpPr txBox="1"/>
          <p:nvPr/>
        </p:nvSpPr>
        <p:spPr>
          <a:xfrm>
            <a:off x="2051720" y="11247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-Facilitated  Bills</a:t>
            </a:r>
            <a:endParaRPr lang="en-IN" dirty="0"/>
          </a:p>
        </p:txBody>
      </p:sp>
      <p:sp>
        <p:nvSpPr>
          <p:cNvPr id="55" name="Flowchart: Process 54"/>
          <p:cNvSpPr/>
          <p:nvPr/>
        </p:nvSpPr>
        <p:spPr>
          <a:xfrm>
            <a:off x="3779912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TextBox 55"/>
          <p:cNvSpPr txBox="1"/>
          <p:nvPr/>
        </p:nvSpPr>
        <p:spPr>
          <a:xfrm>
            <a:off x="3779912" y="60932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- AO</a:t>
            </a:r>
            <a:endParaRPr lang="en-IN" dirty="0"/>
          </a:p>
        </p:txBody>
      </p:sp>
      <p:sp>
        <p:nvSpPr>
          <p:cNvPr id="57" name="Flowchart: Process 56"/>
          <p:cNvSpPr/>
          <p:nvPr/>
        </p:nvSpPr>
        <p:spPr>
          <a:xfrm>
            <a:off x="6372200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6516216" y="609329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PCA- AC</a:t>
            </a:r>
            <a:endParaRPr lang="en-IN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699792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292080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27584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2"/>
                </a:solidFill>
              </a:rPr>
              <a:t>PROCESSING OF BILL OF ENTRY IN </a:t>
            </a:r>
            <a:r>
              <a:rPr lang="en-US" sz="3200" b="1" u="sng" dirty="0" smtClean="0">
                <a:solidFill>
                  <a:schemeClr val="accent2"/>
                </a:solidFill>
              </a:rPr>
              <a:t>ICES</a:t>
            </a:r>
            <a:endParaRPr lang="en-IN" sz="3200" b="1" u="sng" dirty="0">
              <a:solidFill>
                <a:schemeClr val="accent2"/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5076056" y="836712"/>
            <a:ext cx="1152128" cy="720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148064" y="90872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of Entry</a:t>
            </a:r>
            <a:endParaRPr lang="en-IN" dirty="0"/>
          </a:p>
        </p:txBody>
      </p:sp>
      <p:sp>
        <p:nvSpPr>
          <p:cNvPr id="23" name="Flowchart: Process 22"/>
          <p:cNvSpPr/>
          <p:nvPr/>
        </p:nvSpPr>
        <p:spPr>
          <a:xfrm>
            <a:off x="1115616" y="162880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1259632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Appraiser</a:t>
            </a:r>
            <a:endParaRPr lang="en-IN" dirty="0"/>
          </a:p>
        </p:txBody>
      </p:sp>
      <p:sp>
        <p:nvSpPr>
          <p:cNvPr id="27" name="Flowchart: Process 26"/>
          <p:cNvSpPr/>
          <p:nvPr/>
        </p:nvSpPr>
        <p:spPr>
          <a:xfrm>
            <a:off x="1115616" y="270892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/>
          <p:cNvSpPr txBox="1"/>
          <p:nvPr/>
        </p:nvSpPr>
        <p:spPr>
          <a:xfrm>
            <a:off x="1403648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A.C/D.C</a:t>
            </a:r>
            <a:endParaRPr lang="en-IN" dirty="0"/>
          </a:p>
        </p:txBody>
      </p:sp>
      <p:sp>
        <p:nvSpPr>
          <p:cNvPr id="32" name="Flowchart: Process 31"/>
          <p:cNvSpPr/>
          <p:nvPr/>
        </p:nvSpPr>
        <p:spPr>
          <a:xfrm>
            <a:off x="1115616" y="378904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1403648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</a:t>
            </a:r>
            <a:endParaRPr lang="en-IN" dirty="0"/>
          </a:p>
        </p:txBody>
      </p:sp>
      <p:sp>
        <p:nvSpPr>
          <p:cNvPr id="34" name="Flowchart: Process 33"/>
          <p:cNvSpPr/>
          <p:nvPr/>
        </p:nvSpPr>
        <p:spPr>
          <a:xfrm>
            <a:off x="1115616" y="4941168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403648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Examiner</a:t>
            </a:r>
            <a:endParaRPr lang="en-IN" dirty="0"/>
          </a:p>
        </p:txBody>
      </p:sp>
      <p:sp>
        <p:nvSpPr>
          <p:cNvPr id="36" name="Flowchart: Process 35"/>
          <p:cNvSpPr/>
          <p:nvPr/>
        </p:nvSpPr>
        <p:spPr>
          <a:xfrm>
            <a:off x="1115616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1115616" y="60932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A.O(Docks)</a:t>
            </a:r>
            <a:endParaRPr lang="en-IN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691680" y="105273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91680" y="10527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91680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91680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91680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91680" y="55172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087724" y="1124744"/>
            <a:ext cx="262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-Facilitated  Bills</a:t>
            </a:r>
            <a:endParaRPr lang="en-IN" dirty="0"/>
          </a:p>
        </p:txBody>
      </p:sp>
      <p:sp>
        <p:nvSpPr>
          <p:cNvPr id="55" name="Flowchart: Process 54"/>
          <p:cNvSpPr/>
          <p:nvPr/>
        </p:nvSpPr>
        <p:spPr>
          <a:xfrm>
            <a:off x="3779912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TextBox 55"/>
          <p:cNvSpPr txBox="1"/>
          <p:nvPr/>
        </p:nvSpPr>
        <p:spPr>
          <a:xfrm>
            <a:off x="3779912" y="60932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- AO</a:t>
            </a:r>
            <a:endParaRPr lang="en-IN" dirty="0"/>
          </a:p>
        </p:txBody>
      </p:sp>
      <p:sp>
        <p:nvSpPr>
          <p:cNvPr id="57" name="Flowchart: Process 56"/>
          <p:cNvSpPr/>
          <p:nvPr/>
        </p:nvSpPr>
        <p:spPr>
          <a:xfrm>
            <a:off x="6372200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6516216" y="609329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PCA- AC</a:t>
            </a:r>
            <a:endParaRPr lang="en-IN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699792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292080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39952" y="2276872"/>
            <a:ext cx="3240360" cy="2808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/>
          <p:cNvSpPr txBox="1"/>
          <p:nvPr/>
        </p:nvSpPr>
        <p:spPr>
          <a:xfrm>
            <a:off x="4427984" y="2276872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Checks</a:t>
            </a:r>
          </a:p>
          <a:p>
            <a:r>
              <a:rPr lang="en-US" dirty="0" smtClean="0"/>
              <a:t>Notification Benefit</a:t>
            </a:r>
          </a:p>
          <a:p>
            <a:r>
              <a:rPr lang="en-US" dirty="0" smtClean="0"/>
              <a:t>CTH/CETH</a:t>
            </a:r>
          </a:p>
          <a:p>
            <a:r>
              <a:rPr lang="en-US" dirty="0" smtClean="0"/>
              <a:t>Unit Price</a:t>
            </a:r>
          </a:p>
          <a:p>
            <a:r>
              <a:rPr lang="en-US" dirty="0" smtClean="0"/>
              <a:t>Fine/Penalty/Load</a:t>
            </a:r>
          </a:p>
          <a:p>
            <a:r>
              <a:rPr lang="en-US" dirty="0" err="1" smtClean="0"/>
              <a:t>Licence</a:t>
            </a:r>
            <a:r>
              <a:rPr lang="en-US" dirty="0" smtClean="0"/>
              <a:t> Details</a:t>
            </a:r>
          </a:p>
          <a:p>
            <a:r>
              <a:rPr lang="en-US" dirty="0" smtClean="0"/>
              <a:t>Bond requirements</a:t>
            </a:r>
          </a:p>
          <a:p>
            <a:r>
              <a:rPr lang="en-US" dirty="0" smtClean="0"/>
              <a:t>Raise query</a:t>
            </a:r>
          </a:p>
          <a:p>
            <a:endParaRPr lang="en-US" dirty="0" smtClean="0"/>
          </a:p>
          <a:p>
            <a:r>
              <a:rPr lang="en-US" dirty="0" smtClean="0"/>
              <a:t>Examination Order</a:t>
            </a:r>
            <a:endParaRPr lang="en-IN" dirty="0"/>
          </a:p>
        </p:txBody>
      </p:sp>
      <p:cxnSp>
        <p:nvCxnSpPr>
          <p:cNvPr id="59" name="Elbow Connector 58"/>
          <p:cNvCxnSpPr>
            <a:stCxn id="23" idx="3"/>
            <a:endCxn id="39" idx="1"/>
          </p:cNvCxnSpPr>
          <p:nvPr/>
        </p:nvCxnSpPr>
        <p:spPr>
          <a:xfrm>
            <a:off x="2555776" y="1952836"/>
            <a:ext cx="1584176" cy="17281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27584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2"/>
                </a:solidFill>
              </a:rPr>
              <a:t>PROCESSING OF BILL OF ENTRY IN </a:t>
            </a:r>
            <a:r>
              <a:rPr lang="en-US" sz="3200" b="1" u="sng" dirty="0" smtClean="0">
                <a:solidFill>
                  <a:schemeClr val="accent2"/>
                </a:solidFill>
              </a:rPr>
              <a:t>ICES</a:t>
            </a:r>
            <a:endParaRPr lang="en-IN" sz="3200" b="1" u="sng" dirty="0">
              <a:solidFill>
                <a:schemeClr val="accent2"/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5076056" y="836712"/>
            <a:ext cx="1152128" cy="720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148064" y="90872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of Entry</a:t>
            </a:r>
            <a:endParaRPr lang="en-IN" dirty="0"/>
          </a:p>
        </p:txBody>
      </p:sp>
      <p:sp>
        <p:nvSpPr>
          <p:cNvPr id="23" name="Flowchart: Process 22"/>
          <p:cNvSpPr/>
          <p:nvPr/>
        </p:nvSpPr>
        <p:spPr>
          <a:xfrm>
            <a:off x="1115616" y="162880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1259632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Appraiser</a:t>
            </a:r>
            <a:endParaRPr lang="en-IN" dirty="0"/>
          </a:p>
        </p:txBody>
      </p:sp>
      <p:sp>
        <p:nvSpPr>
          <p:cNvPr id="27" name="Flowchart: Process 26"/>
          <p:cNvSpPr/>
          <p:nvPr/>
        </p:nvSpPr>
        <p:spPr>
          <a:xfrm>
            <a:off x="1115616" y="270892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/>
          <p:cNvSpPr txBox="1"/>
          <p:nvPr/>
        </p:nvSpPr>
        <p:spPr>
          <a:xfrm>
            <a:off x="1403648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A.C/D.C</a:t>
            </a:r>
            <a:endParaRPr lang="en-IN" dirty="0"/>
          </a:p>
        </p:txBody>
      </p:sp>
      <p:sp>
        <p:nvSpPr>
          <p:cNvPr id="32" name="Flowchart: Process 31"/>
          <p:cNvSpPr/>
          <p:nvPr/>
        </p:nvSpPr>
        <p:spPr>
          <a:xfrm>
            <a:off x="1115616" y="378904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1403648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</a:t>
            </a:r>
            <a:endParaRPr lang="en-IN" dirty="0"/>
          </a:p>
        </p:txBody>
      </p:sp>
      <p:sp>
        <p:nvSpPr>
          <p:cNvPr id="34" name="Flowchart: Process 33"/>
          <p:cNvSpPr/>
          <p:nvPr/>
        </p:nvSpPr>
        <p:spPr>
          <a:xfrm>
            <a:off x="1115616" y="4941168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403648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Examiner</a:t>
            </a:r>
            <a:endParaRPr lang="en-IN" dirty="0"/>
          </a:p>
        </p:txBody>
      </p:sp>
      <p:sp>
        <p:nvSpPr>
          <p:cNvPr id="36" name="Flowchart: Process 35"/>
          <p:cNvSpPr/>
          <p:nvPr/>
        </p:nvSpPr>
        <p:spPr>
          <a:xfrm>
            <a:off x="1115616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1115616" y="60932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A.O(Docks)</a:t>
            </a:r>
            <a:endParaRPr lang="en-IN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691680" y="105273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91680" y="10527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91680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91680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91680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91680" y="55172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051720" y="11247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-Facilitated  Bills</a:t>
            </a:r>
            <a:endParaRPr lang="en-IN" dirty="0"/>
          </a:p>
        </p:txBody>
      </p:sp>
      <p:sp>
        <p:nvSpPr>
          <p:cNvPr id="55" name="Flowchart: Process 54"/>
          <p:cNvSpPr/>
          <p:nvPr/>
        </p:nvSpPr>
        <p:spPr>
          <a:xfrm>
            <a:off x="3779912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TextBox 55"/>
          <p:cNvSpPr txBox="1"/>
          <p:nvPr/>
        </p:nvSpPr>
        <p:spPr>
          <a:xfrm>
            <a:off x="3779912" y="60932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- AO</a:t>
            </a:r>
            <a:endParaRPr lang="en-IN" dirty="0"/>
          </a:p>
        </p:txBody>
      </p:sp>
      <p:sp>
        <p:nvSpPr>
          <p:cNvPr id="57" name="Flowchart: Process 56"/>
          <p:cNvSpPr/>
          <p:nvPr/>
        </p:nvSpPr>
        <p:spPr>
          <a:xfrm>
            <a:off x="6372200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6516216" y="609329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PCA- AC</a:t>
            </a:r>
            <a:endParaRPr lang="en-IN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699792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292080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39952" y="2276872"/>
            <a:ext cx="3240360" cy="2016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/>
          <p:cNvSpPr txBox="1"/>
          <p:nvPr/>
        </p:nvSpPr>
        <p:spPr>
          <a:xfrm>
            <a:off x="4427984" y="2420888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</a:p>
          <a:p>
            <a:r>
              <a:rPr lang="en-US" dirty="0" smtClean="0"/>
              <a:t>Verifies the assessment done by A.O</a:t>
            </a:r>
          </a:p>
          <a:p>
            <a:r>
              <a:rPr lang="en-US" dirty="0" smtClean="0"/>
              <a:t>May send back to Appraiser or Complete assessment</a:t>
            </a:r>
            <a:endParaRPr lang="en-IN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627784" y="299695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27584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2"/>
                </a:solidFill>
              </a:rPr>
              <a:t>PROCESSING OF BILL OF ENTRY IN </a:t>
            </a:r>
            <a:r>
              <a:rPr lang="en-US" sz="3200" b="1" u="sng" dirty="0" smtClean="0">
                <a:solidFill>
                  <a:schemeClr val="accent2"/>
                </a:solidFill>
              </a:rPr>
              <a:t>ICES</a:t>
            </a:r>
            <a:endParaRPr lang="en-IN" sz="3200" b="1" u="sng" dirty="0">
              <a:solidFill>
                <a:schemeClr val="accent2"/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5076056" y="836712"/>
            <a:ext cx="1152128" cy="720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148064" y="90872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of Entry</a:t>
            </a:r>
            <a:endParaRPr lang="en-IN" dirty="0"/>
          </a:p>
        </p:txBody>
      </p:sp>
      <p:sp>
        <p:nvSpPr>
          <p:cNvPr id="23" name="Flowchart: Process 22"/>
          <p:cNvSpPr/>
          <p:nvPr/>
        </p:nvSpPr>
        <p:spPr>
          <a:xfrm>
            <a:off x="1115616" y="162880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1403648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Appraiser</a:t>
            </a:r>
            <a:endParaRPr lang="en-IN" dirty="0"/>
          </a:p>
        </p:txBody>
      </p:sp>
      <p:sp>
        <p:nvSpPr>
          <p:cNvPr id="27" name="Flowchart: Process 26"/>
          <p:cNvSpPr/>
          <p:nvPr/>
        </p:nvSpPr>
        <p:spPr>
          <a:xfrm>
            <a:off x="1115616" y="270892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/>
          <p:cNvSpPr txBox="1"/>
          <p:nvPr/>
        </p:nvSpPr>
        <p:spPr>
          <a:xfrm>
            <a:off x="1403648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A.C/D.C</a:t>
            </a:r>
            <a:endParaRPr lang="en-IN" dirty="0"/>
          </a:p>
        </p:txBody>
      </p:sp>
      <p:sp>
        <p:nvSpPr>
          <p:cNvPr id="32" name="Flowchart: Process 31"/>
          <p:cNvSpPr/>
          <p:nvPr/>
        </p:nvSpPr>
        <p:spPr>
          <a:xfrm>
            <a:off x="1115616" y="378904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1403648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</a:t>
            </a:r>
            <a:endParaRPr lang="en-IN" dirty="0"/>
          </a:p>
        </p:txBody>
      </p:sp>
      <p:sp>
        <p:nvSpPr>
          <p:cNvPr id="34" name="Flowchart: Process 33"/>
          <p:cNvSpPr/>
          <p:nvPr/>
        </p:nvSpPr>
        <p:spPr>
          <a:xfrm>
            <a:off x="1115616" y="4941168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403648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Examiner</a:t>
            </a:r>
            <a:endParaRPr lang="en-IN" dirty="0"/>
          </a:p>
        </p:txBody>
      </p:sp>
      <p:sp>
        <p:nvSpPr>
          <p:cNvPr id="36" name="Flowchart: Process 35"/>
          <p:cNvSpPr/>
          <p:nvPr/>
        </p:nvSpPr>
        <p:spPr>
          <a:xfrm>
            <a:off x="1115616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1115616" y="60932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A.O(Docks)</a:t>
            </a:r>
            <a:endParaRPr lang="en-IN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691680" y="105273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91680" y="10527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91680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91680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91680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91680" y="55172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Process 54"/>
          <p:cNvSpPr/>
          <p:nvPr/>
        </p:nvSpPr>
        <p:spPr>
          <a:xfrm>
            <a:off x="3779912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TextBox 55"/>
          <p:cNvSpPr txBox="1"/>
          <p:nvPr/>
        </p:nvSpPr>
        <p:spPr>
          <a:xfrm>
            <a:off x="3779912" y="60932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- AO</a:t>
            </a:r>
            <a:endParaRPr lang="en-IN" dirty="0"/>
          </a:p>
        </p:txBody>
      </p:sp>
      <p:sp>
        <p:nvSpPr>
          <p:cNvPr id="57" name="Flowchart: Process 56"/>
          <p:cNvSpPr/>
          <p:nvPr/>
        </p:nvSpPr>
        <p:spPr>
          <a:xfrm>
            <a:off x="6372200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6516216" y="609329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PCA- AC</a:t>
            </a:r>
            <a:endParaRPr lang="en-IN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699792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292080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39952" y="2636912"/>
            <a:ext cx="3240360" cy="2016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/>
          <p:cNvSpPr txBox="1"/>
          <p:nvPr/>
        </p:nvSpPr>
        <p:spPr>
          <a:xfrm>
            <a:off x="4427984" y="2780928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</a:p>
          <a:p>
            <a:r>
              <a:rPr lang="en-US" dirty="0" smtClean="0"/>
              <a:t>Generation of  Documents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copy of BE </a:t>
            </a:r>
          </a:p>
          <a:p>
            <a:r>
              <a:rPr lang="en-US" dirty="0" smtClean="0"/>
              <a:t>TR-6 </a:t>
            </a:r>
            <a:r>
              <a:rPr lang="en-US" dirty="0" err="1" smtClean="0"/>
              <a:t>Challan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Examination Order</a:t>
            </a:r>
            <a:endParaRPr lang="en-IN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907704" y="3573016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27584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2"/>
                </a:solidFill>
              </a:rPr>
              <a:t>PROCESSING OF BILL OF ENTRY IN </a:t>
            </a:r>
            <a:r>
              <a:rPr lang="en-US" sz="3200" b="1" u="sng" dirty="0" smtClean="0">
                <a:solidFill>
                  <a:schemeClr val="accent2"/>
                </a:solidFill>
              </a:rPr>
              <a:t>ICES</a:t>
            </a:r>
            <a:endParaRPr lang="en-IN" sz="3200" b="1" u="sng" dirty="0">
              <a:solidFill>
                <a:schemeClr val="accent2"/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5076056" y="836712"/>
            <a:ext cx="1152128" cy="720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148064" y="90872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of Entry</a:t>
            </a:r>
            <a:endParaRPr lang="en-IN" dirty="0"/>
          </a:p>
        </p:txBody>
      </p:sp>
      <p:sp>
        <p:nvSpPr>
          <p:cNvPr id="23" name="Flowchart: Process 22"/>
          <p:cNvSpPr/>
          <p:nvPr/>
        </p:nvSpPr>
        <p:spPr>
          <a:xfrm>
            <a:off x="1115616" y="162880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1259632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Appraiser</a:t>
            </a:r>
            <a:endParaRPr lang="en-IN" dirty="0"/>
          </a:p>
        </p:txBody>
      </p:sp>
      <p:sp>
        <p:nvSpPr>
          <p:cNvPr id="27" name="Flowchart: Process 26"/>
          <p:cNvSpPr/>
          <p:nvPr/>
        </p:nvSpPr>
        <p:spPr>
          <a:xfrm>
            <a:off x="1115616" y="270892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/>
          <p:cNvSpPr txBox="1"/>
          <p:nvPr/>
        </p:nvSpPr>
        <p:spPr>
          <a:xfrm>
            <a:off x="1403648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A.C/D.C</a:t>
            </a:r>
            <a:endParaRPr lang="en-IN" dirty="0"/>
          </a:p>
        </p:txBody>
      </p:sp>
      <p:sp>
        <p:nvSpPr>
          <p:cNvPr id="32" name="Flowchart: Process 31"/>
          <p:cNvSpPr/>
          <p:nvPr/>
        </p:nvSpPr>
        <p:spPr>
          <a:xfrm>
            <a:off x="1115616" y="378904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1403648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</a:t>
            </a:r>
            <a:endParaRPr lang="en-IN" dirty="0"/>
          </a:p>
        </p:txBody>
      </p:sp>
      <p:sp>
        <p:nvSpPr>
          <p:cNvPr id="34" name="Flowchart: Process 33"/>
          <p:cNvSpPr/>
          <p:nvPr/>
        </p:nvSpPr>
        <p:spPr>
          <a:xfrm>
            <a:off x="1115616" y="4941168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403648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Examiner</a:t>
            </a:r>
            <a:endParaRPr lang="en-IN" dirty="0"/>
          </a:p>
        </p:txBody>
      </p:sp>
      <p:sp>
        <p:nvSpPr>
          <p:cNvPr id="36" name="Flowchart: Process 35"/>
          <p:cNvSpPr/>
          <p:nvPr/>
        </p:nvSpPr>
        <p:spPr>
          <a:xfrm>
            <a:off x="1115616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1115616" y="60932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A.O(Docks)</a:t>
            </a:r>
            <a:endParaRPr lang="en-IN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691680" y="105273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91680" y="10527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91680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91680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91680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91680" y="55172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Process 54"/>
          <p:cNvSpPr/>
          <p:nvPr/>
        </p:nvSpPr>
        <p:spPr>
          <a:xfrm>
            <a:off x="3779912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TextBox 55"/>
          <p:cNvSpPr txBox="1"/>
          <p:nvPr/>
        </p:nvSpPr>
        <p:spPr>
          <a:xfrm>
            <a:off x="3779912" y="60932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- AO</a:t>
            </a:r>
            <a:endParaRPr lang="en-IN" dirty="0"/>
          </a:p>
        </p:txBody>
      </p:sp>
      <p:sp>
        <p:nvSpPr>
          <p:cNvPr id="57" name="Flowchart: Process 56"/>
          <p:cNvSpPr/>
          <p:nvPr/>
        </p:nvSpPr>
        <p:spPr>
          <a:xfrm>
            <a:off x="6372200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6516216" y="609329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PCA- AC</a:t>
            </a:r>
            <a:endParaRPr lang="en-IN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699792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292080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39952" y="2924944"/>
            <a:ext cx="3240360" cy="2016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/>
          <p:cNvSpPr txBox="1"/>
          <p:nvPr/>
        </p:nvSpPr>
        <p:spPr>
          <a:xfrm>
            <a:off x="4427984" y="306896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</a:p>
          <a:p>
            <a:r>
              <a:rPr lang="en-US" dirty="0" smtClean="0"/>
              <a:t>Duty payment</a:t>
            </a:r>
          </a:p>
          <a:p>
            <a:endParaRPr lang="en-US" dirty="0"/>
          </a:p>
          <a:p>
            <a:r>
              <a:rPr lang="en-US" dirty="0" smtClean="0"/>
              <a:t>E-payment :  &gt;1.00 Lac. Bank counter: &lt;1.00Lac</a:t>
            </a:r>
            <a:endParaRPr lang="en-IN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699792" y="407707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27584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2"/>
                </a:solidFill>
              </a:rPr>
              <a:t>PROCESSING OF BILL OF ENTRY IN </a:t>
            </a:r>
            <a:r>
              <a:rPr lang="en-US" sz="3200" b="1" u="sng" dirty="0" smtClean="0">
                <a:solidFill>
                  <a:schemeClr val="accent2"/>
                </a:solidFill>
              </a:rPr>
              <a:t>ICES</a:t>
            </a:r>
            <a:endParaRPr lang="en-IN" sz="3200" b="1" u="sng" dirty="0">
              <a:solidFill>
                <a:schemeClr val="accent2"/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5076056" y="836712"/>
            <a:ext cx="1152128" cy="720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148064" y="90872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of Entry</a:t>
            </a:r>
            <a:endParaRPr lang="en-IN" dirty="0"/>
          </a:p>
        </p:txBody>
      </p:sp>
      <p:sp>
        <p:nvSpPr>
          <p:cNvPr id="23" name="Flowchart: Process 22"/>
          <p:cNvSpPr/>
          <p:nvPr/>
        </p:nvSpPr>
        <p:spPr>
          <a:xfrm>
            <a:off x="1115616" y="162880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1259632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Appraiser</a:t>
            </a:r>
            <a:endParaRPr lang="en-IN" dirty="0"/>
          </a:p>
        </p:txBody>
      </p:sp>
      <p:sp>
        <p:nvSpPr>
          <p:cNvPr id="27" name="Flowchart: Process 26"/>
          <p:cNvSpPr/>
          <p:nvPr/>
        </p:nvSpPr>
        <p:spPr>
          <a:xfrm>
            <a:off x="1115616" y="270892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/>
          <p:cNvSpPr txBox="1"/>
          <p:nvPr/>
        </p:nvSpPr>
        <p:spPr>
          <a:xfrm>
            <a:off x="1403648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A.C/D.C</a:t>
            </a:r>
            <a:endParaRPr lang="en-IN" dirty="0"/>
          </a:p>
        </p:txBody>
      </p:sp>
      <p:sp>
        <p:nvSpPr>
          <p:cNvPr id="32" name="Flowchart: Process 31"/>
          <p:cNvSpPr/>
          <p:nvPr/>
        </p:nvSpPr>
        <p:spPr>
          <a:xfrm>
            <a:off x="1115616" y="378904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1403648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</a:t>
            </a:r>
            <a:endParaRPr lang="en-IN" dirty="0"/>
          </a:p>
        </p:txBody>
      </p:sp>
      <p:sp>
        <p:nvSpPr>
          <p:cNvPr id="34" name="Flowchart: Process 33"/>
          <p:cNvSpPr/>
          <p:nvPr/>
        </p:nvSpPr>
        <p:spPr>
          <a:xfrm>
            <a:off x="1115616" y="4941168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403648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Examiner</a:t>
            </a:r>
            <a:endParaRPr lang="en-IN" dirty="0"/>
          </a:p>
        </p:txBody>
      </p:sp>
      <p:sp>
        <p:nvSpPr>
          <p:cNvPr id="36" name="Flowchart: Process 35"/>
          <p:cNvSpPr/>
          <p:nvPr/>
        </p:nvSpPr>
        <p:spPr>
          <a:xfrm>
            <a:off x="1115616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1115616" y="60932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A.O(Docks)</a:t>
            </a:r>
            <a:endParaRPr lang="en-IN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691680" y="105273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91680" y="10527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91680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91680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91680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91680" y="55172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Process 54"/>
          <p:cNvSpPr/>
          <p:nvPr/>
        </p:nvSpPr>
        <p:spPr>
          <a:xfrm>
            <a:off x="3779912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TextBox 55"/>
          <p:cNvSpPr txBox="1"/>
          <p:nvPr/>
        </p:nvSpPr>
        <p:spPr>
          <a:xfrm>
            <a:off x="3779912" y="60932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- AO</a:t>
            </a:r>
            <a:endParaRPr lang="en-IN" dirty="0"/>
          </a:p>
        </p:txBody>
      </p:sp>
      <p:sp>
        <p:nvSpPr>
          <p:cNvPr id="57" name="Flowchart: Process 56"/>
          <p:cNvSpPr/>
          <p:nvPr/>
        </p:nvSpPr>
        <p:spPr>
          <a:xfrm>
            <a:off x="6372200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6516216" y="609329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PCA- AC</a:t>
            </a:r>
            <a:endParaRPr lang="en-IN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699792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292080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39952" y="2924944"/>
            <a:ext cx="3240360" cy="2016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/>
          <p:cNvSpPr txBox="1"/>
          <p:nvPr/>
        </p:nvSpPr>
        <p:spPr>
          <a:xfrm>
            <a:off x="4427984" y="306896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Bond Debit</a:t>
            </a:r>
          </a:p>
          <a:p>
            <a:endParaRPr lang="en-US" dirty="0" smtClean="0"/>
          </a:p>
          <a:p>
            <a:r>
              <a:rPr lang="en-US" dirty="0" smtClean="0"/>
              <a:t>IGM </a:t>
            </a:r>
            <a:r>
              <a:rPr lang="en-US" dirty="0" err="1" smtClean="0"/>
              <a:t>Regularisation</a:t>
            </a:r>
            <a:r>
              <a:rPr lang="en-US" dirty="0" smtClean="0"/>
              <a:t> for Prior Bills of Entry.</a:t>
            </a:r>
          </a:p>
          <a:p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123728" y="465313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347864" y="386104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9" idx="1"/>
          </p:cNvCxnSpPr>
          <p:nvPr/>
        </p:nvCxnSpPr>
        <p:spPr>
          <a:xfrm>
            <a:off x="3347864" y="3861048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27584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2"/>
                </a:solidFill>
              </a:rPr>
              <a:t>PROCESSING OF BILL OF ENTRY IN </a:t>
            </a:r>
            <a:r>
              <a:rPr lang="en-US" sz="3200" b="1" u="sng" dirty="0" smtClean="0">
                <a:solidFill>
                  <a:schemeClr val="accent2"/>
                </a:solidFill>
              </a:rPr>
              <a:t>ICES</a:t>
            </a:r>
            <a:endParaRPr lang="en-IN" sz="3200" b="1" u="sng" dirty="0">
              <a:solidFill>
                <a:schemeClr val="accent2"/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5076056" y="836712"/>
            <a:ext cx="1152128" cy="720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148064" y="90872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of Entry</a:t>
            </a:r>
            <a:endParaRPr lang="en-IN" dirty="0"/>
          </a:p>
        </p:txBody>
      </p:sp>
      <p:sp>
        <p:nvSpPr>
          <p:cNvPr id="23" name="Flowchart: Process 22"/>
          <p:cNvSpPr/>
          <p:nvPr/>
        </p:nvSpPr>
        <p:spPr>
          <a:xfrm>
            <a:off x="1115616" y="162880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1259632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Appraiser</a:t>
            </a:r>
            <a:endParaRPr lang="en-IN" dirty="0"/>
          </a:p>
        </p:txBody>
      </p:sp>
      <p:sp>
        <p:nvSpPr>
          <p:cNvPr id="27" name="Flowchart: Process 26"/>
          <p:cNvSpPr/>
          <p:nvPr/>
        </p:nvSpPr>
        <p:spPr>
          <a:xfrm>
            <a:off x="1115616" y="270892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/>
          <p:cNvSpPr txBox="1"/>
          <p:nvPr/>
        </p:nvSpPr>
        <p:spPr>
          <a:xfrm>
            <a:off x="1403648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A.C/D.C</a:t>
            </a:r>
            <a:endParaRPr lang="en-IN" dirty="0"/>
          </a:p>
        </p:txBody>
      </p:sp>
      <p:sp>
        <p:nvSpPr>
          <p:cNvPr id="32" name="Flowchart: Process 31"/>
          <p:cNvSpPr/>
          <p:nvPr/>
        </p:nvSpPr>
        <p:spPr>
          <a:xfrm>
            <a:off x="1115616" y="378904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1403648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</a:t>
            </a:r>
            <a:endParaRPr lang="en-IN" dirty="0"/>
          </a:p>
        </p:txBody>
      </p:sp>
      <p:sp>
        <p:nvSpPr>
          <p:cNvPr id="34" name="Flowchart: Process 33"/>
          <p:cNvSpPr/>
          <p:nvPr/>
        </p:nvSpPr>
        <p:spPr>
          <a:xfrm>
            <a:off x="1115616" y="4941168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403648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Examiner</a:t>
            </a:r>
            <a:endParaRPr lang="en-IN" dirty="0"/>
          </a:p>
        </p:txBody>
      </p:sp>
      <p:sp>
        <p:nvSpPr>
          <p:cNvPr id="36" name="Flowchart: Process 35"/>
          <p:cNvSpPr/>
          <p:nvPr/>
        </p:nvSpPr>
        <p:spPr>
          <a:xfrm>
            <a:off x="1115616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1115616" y="60932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A.O(Docks)</a:t>
            </a:r>
            <a:endParaRPr lang="en-IN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691680" y="105273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91680" y="10527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91680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91680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91680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91680" y="55172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Process 54"/>
          <p:cNvSpPr/>
          <p:nvPr/>
        </p:nvSpPr>
        <p:spPr>
          <a:xfrm>
            <a:off x="3779912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TextBox 55"/>
          <p:cNvSpPr txBox="1"/>
          <p:nvPr/>
        </p:nvSpPr>
        <p:spPr>
          <a:xfrm>
            <a:off x="3779912" y="60932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- AO</a:t>
            </a:r>
            <a:endParaRPr lang="en-IN" dirty="0"/>
          </a:p>
        </p:txBody>
      </p:sp>
      <p:sp>
        <p:nvSpPr>
          <p:cNvPr id="57" name="Flowchart: Process 56"/>
          <p:cNvSpPr/>
          <p:nvPr/>
        </p:nvSpPr>
        <p:spPr>
          <a:xfrm>
            <a:off x="6372200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6516216" y="609329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PCA- AC</a:t>
            </a:r>
            <a:endParaRPr lang="en-IN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699792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292080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39952" y="2924944"/>
            <a:ext cx="3240360" cy="2016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/>
          <p:cNvSpPr txBox="1"/>
          <p:nvPr/>
        </p:nvSpPr>
        <p:spPr>
          <a:xfrm>
            <a:off x="4427984" y="3068960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Goods Registration and Examination of Cargo.</a:t>
            </a:r>
          </a:p>
          <a:p>
            <a:endParaRPr lang="en-US" dirty="0"/>
          </a:p>
          <a:p>
            <a:r>
              <a:rPr lang="en-US" dirty="0" smtClean="0"/>
              <a:t>Feeds Examination report into system.</a:t>
            </a:r>
          </a:p>
          <a:p>
            <a:endParaRPr lang="en-US" dirty="0"/>
          </a:p>
        </p:txBody>
      </p:sp>
      <p:cxnSp>
        <p:nvCxnSpPr>
          <p:cNvPr id="42" name="Curved Connector 41"/>
          <p:cNvCxnSpPr>
            <a:stCxn id="35" idx="3"/>
            <a:endCxn id="39" idx="1"/>
          </p:cNvCxnSpPr>
          <p:nvPr/>
        </p:nvCxnSpPr>
        <p:spPr>
          <a:xfrm flipV="1">
            <a:off x="2555776" y="3933056"/>
            <a:ext cx="1584176" cy="133679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latin typeface="Algerian" pitchFamily="82" charset="0"/>
                <a:cs typeface="Aharoni" pitchFamily="2" charset="-79"/>
              </a:rPr>
              <a:t>IT INITIATIVES BY CUSTOMS</a:t>
            </a:r>
            <a:endParaRPr lang="en-US" altLang="en-US" sz="3600" dirty="0" smtClean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016932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ICEGATE  -  A gateway to Customs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Electronic Data Exchange with other Agencies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ICES - Indian Customs EDI System 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RMS  - Risk Management System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EDW – Enterprise Data warehouse.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27584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2"/>
                </a:solidFill>
              </a:rPr>
              <a:t>PROCESSING OF BILL OF ENTRY IN ICES</a:t>
            </a:r>
            <a:endParaRPr lang="en-IN" sz="2800" b="1" u="sng" dirty="0">
              <a:solidFill>
                <a:schemeClr val="accent2"/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5076056" y="836712"/>
            <a:ext cx="1152128" cy="720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148064" y="90872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of Entry</a:t>
            </a:r>
            <a:endParaRPr lang="en-IN" dirty="0"/>
          </a:p>
        </p:txBody>
      </p:sp>
      <p:sp>
        <p:nvSpPr>
          <p:cNvPr id="23" name="Flowchart: Process 22"/>
          <p:cNvSpPr/>
          <p:nvPr/>
        </p:nvSpPr>
        <p:spPr>
          <a:xfrm>
            <a:off x="1115616" y="162880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1259632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Appraiser</a:t>
            </a:r>
            <a:endParaRPr lang="en-IN" dirty="0"/>
          </a:p>
        </p:txBody>
      </p:sp>
      <p:sp>
        <p:nvSpPr>
          <p:cNvPr id="27" name="Flowchart: Process 26"/>
          <p:cNvSpPr/>
          <p:nvPr/>
        </p:nvSpPr>
        <p:spPr>
          <a:xfrm>
            <a:off x="1115616" y="270892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/>
          <p:cNvSpPr txBox="1"/>
          <p:nvPr/>
        </p:nvSpPr>
        <p:spPr>
          <a:xfrm>
            <a:off x="1403648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A.C/D.C</a:t>
            </a:r>
            <a:endParaRPr lang="en-IN" dirty="0"/>
          </a:p>
        </p:txBody>
      </p:sp>
      <p:sp>
        <p:nvSpPr>
          <p:cNvPr id="32" name="Flowchart: Process 31"/>
          <p:cNvSpPr/>
          <p:nvPr/>
        </p:nvSpPr>
        <p:spPr>
          <a:xfrm>
            <a:off x="1115616" y="378904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1403648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</a:t>
            </a:r>
            <a:endParaRPr lang="en-IN" dirty="0"/>
          </a:p>
        </p:txBody>
      </p:sp>
      <p:sp>
        <p:nvSpPr>
          <p:cNvPr id="34" name="Flowchart: Process 33"/>
          <p:cNvSpPr/>
          <p:nvPr/>
        </p:nvSpPr>
        <p:spPr>
          <a:xfrm>
            <a:off x="1115616" y="4941168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403648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Examiner</a:t>
            </a:r>
            <a:endParaRPr lang="en-IN" dirty="0"/>
          </a:p>
        </p:txBody>
      </p:sp>
      <p:sp>
        <p:nvSpPr>
          <p:cNvPr id="36" name="Flowchart: Process 35"/>
          <p:cNvSpPr/>
          <p:nvPr/>
        </p:nvSpPr>
        <p:spPr>
          <a:xfrm>
            <a:off x="1115616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1115616" y="60932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A.O(Docks)</a:t>
            </a:r>
            <a:endParaRPr lang="en-IN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691680" y="105273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91680" y="10527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91680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91680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91680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91680" y="55172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Process 54"/>
          <p:cNvSpPr/>
          <p:nvPr/>
        </p:nvSpPr>
        <p:spPr>
          <a:xfrm>
            <a:off x="3779912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TextBox 55"/>
          <p:cNvSpPr txBox="1"/>
          <p:nvPr/>
        </p:nvSpPr>
        <p:spPr>
          <a:xfrm>
            <a:off x="3779912" y="60932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- AO</a:t>
            </a:r>
            <a:endParaRPr lang="en-IN" dirty="0"/>
          </a:p>
        </p:txBody>
      </p:sp>
      <p:sp>
        <p:nvSpPr>
          <p:cNvPr id="57" name="Flowchart: Process 56"/>
          <p:cNvSpPr/>
          <p:nvPr/>
        </p:nvSpPr>
        <p:spPr>
          <a:xfrm>
            <a:off x="6372200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6516216" y="609329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PCA- AC</a:t>
            </a:r>
            <a:endParaRPr lang="en-IN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699792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292080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39952" y="2924944"/>
            <a:ext cx="3240360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/>
          <p:cNvSpPr txBox="1"/>
          <p:nvPr/>
        </p:nvSpPr>
        <p:spPr>
          <a:xfrm>
            <a:off x="4427984" y="30689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Grants Out of Charge (OOC) 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2555776" y="4221088"/>
            <a:ext cx="165618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27584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2"/>
                </a:solidFill>
              </a:rPr>
              <a:t>PROCESSING OF BILL OF ENTRY IN ICES</a:t>
            </a:r>
            <a:endParaRPr lang="en-IN" sz="2800" b="1" u="sng" dirty="0">
              <a:solidFill>
                <a:schemeClr val="accent2"/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5076056" y="836712"/>
            <a:ext cx="1152128" cy="720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148064" y="90872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of Entry</a:t>
            </a:r>
            <a:endParaRPr lang="en-IN" dirty="0"/>
          </a:p>
        </p:txBody>
      </p:sp>
      <p:sp>
        <p:nvSpPr>
          <p:cNvPr id="23" name="Flowchart: Process 22"/>
          <p:cNvSpPr/>
          <p:nvPr/>
        </p:nvSpPr>
        <p:spPr>
          <a:xfrm>
            <a:off x="1115616" y="162880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1259632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Appraiser</a:t>
            </a:r>
            <a:endParaRPr lang="en-IN" dirty="0"/>
          </a:p>
        </p:txBody>
      </p:sp>
      <p:sp>
        <p:nvSpPr>
          <p:cNvPr id="27" name="Flowchart: Process 26"/>
          <p:cNvSpPr/>
          <p:nvPr/>
        </p:nvSpPr>
        <p:spPr>
          <a:xfrm>
            <a:off x="1115616" y="270892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/>
          <p:cNvSpPr txBox="1"/>
          <p:nvPr/>
        </p:nvSpPr>
        <p:spPr>
          <a:xfrm>
            <a:off x="1403648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A.C/D.C</a:t>
            </a:r>
            <a:endParaRPr lang="en-IN" dirty="0"/>
          </a:p>
        </p:txBody>
      </p:sp>
      <p:sp>
        <p:nvSpPr>
          <p:cNvPr id="32" name="Flowchart: Process 31"/>
          <p:cNvSpPr/>
          <p:nvPr/>
        </p:nvSpPr>
        <p:spPr>
          <a:xfrm>
            <a:off x="1115616" y="378904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1403648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</a:t>
            </a:r>
            <a:endParaRPr lang="en-IN" dirty="0"/>
          </a:p>
        </p:txBody>
      </p:sp>
      <p:sp>
        <p:nvSpPr>
          <p:cNvPr id="34" name="Flowchart: Process 33"/>
          <p:cNvSpPr/>
          <p:nvPr/>
        </p:nvSpPr>
        <p:spPr>
          <a:xfrm>
            <a:off x="1115616" y="4941168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403648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Examiner</a:t>
            </a:r>
            <a:endParaRPr lang="en-IN" dirty="0"/>
          </a:p>
        </p:txBody>
      </p:sp>
      <p:sp>
        <p:nvSpPr>
          <p:cNvPr id="36" name="Flowchart: Process 35"/>
          <p:cNvSpPr/>
          <p:nvPr/>
        </p:nvSpPr>
        <p:spPr>
          <a:xfrm>
            <a:off x="1115616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1115616" y="60932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A.O(Docks)</a:t>
            </a:r>
            <a:endParaRPr lang="en-IN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691680" y="105273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91680" y="10527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91680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91680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91680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91680" y="55172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Process 54"/>
          <p:cNvSpPr/>
          <p:nvPr/>
        </p:nvSpPr>
        <p:spPr>
          <a:xfrm>
            <a:off x="3779912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TextBox 55"/>
          <p:cNvSpPr txBox="1"/>
          <p:nvPr/>
        </p:nvSpPr>
        <p:spPr>
          <a:xfrm>
            <a:off x="3779912" y="60932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- AO</a:t>
            </a:r>
            <a:endParaRPr lang="en-IN" dirty="0"/>
          </a:p>
        </p:txBody>
      </p:sp>
      <p:sp>
        <p:nvSpPr>
          <p:cNvPr id="57" name="Flowchart: Process 56"/>
          <p:cNvSpPr/>
          <p:nvPr/>
        </p:nvSpPr>
        <p:spPr>
          <a:xfrm>
            <a:off x="6372200" y="5949280"/>
            <a:ext cx="144016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6516216" y="609329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PCA- AC</a:t>
            </a:r>
            <a:endParaRPr lang="en-IN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699792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292080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39952" y="2924944"/>
            <a:ext cx="3240360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/>
          <p:cNvSpPr txBox="1"/>
          <p:nvPr/>
        </p:nvSpPr>
        <p:spPr>
          <a:xfrm>
            <a:off x="4139952" y="306896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Generation of  BE Copies</a:t>
            </a:r>
          </a:p>
          <a:p>
            <a:pPr>
              <a:buFontTx/>
              <a:buChar char="-"/>
            </a:pPr>
            <a:r>
              <a:rPr lang="en-US" dirty="0" smtClean="0"/>
              <a:t> Importer Copy</a:t>
            </a:r>
          </a:p>
          <a:p>
            <a:pPr>
              <a:buFontTx/>
              <a:buChar char="-"/>
            </a:pPr>
            <a:r>
              <a:rPr lang="en-US" dirty="0" smtClean="0"/>
              <a:t> Exchange Control Copy</a:t>
            </a:r>
          </a:p>
          <a:p>
            <a:pPr>
              <a:buFontTx/>
              <a:buChar char="-"/>
            </a:pPr>
            <a:r>
              <a:rPr lang="en-US" dirty="0" smtClean="0"/>
              <a:t> Examination Report</a:t>
            </a:r>
          </a:p>
          <a:p>
            <a:pPr>
              <a:buFontTx/>
              <a:buChar char="-"/>
            </a:pPr>
            <a:r>
              <a:rPr lang="en-US" dirty="0" smtClean="0"/>
              <a:t> Gate Pass</a:t>
            </a:r>
          </a:p>
          <a:p>
            <a:pPr>
              <a:buFontTx/>
              <a:buChar char="-"/>
            </a:pPr>
            <a:endParaRPr lang="en-US" dirty="0"/>
          </a:p>
        </p:txBody>
      </p:sp>
      <p:cxnSp>
        <p:nvCxnSpPr>
          <p:cNvPr id="48" name="Curved Connector 47"/>
          <p:cNvCxnSpPr/>
          <p:nvPr/>
        </p:nvCxnSpPr>
        <p:spPr>
          <a:xfrm rot="5400000" flipH="1" flipV="1">
            <a:off x="3167844" y="4905164"/>
            <a:ext cx="1296144" cy="122413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chemeClr val="accent2"/>
                </a:solidFill>
              </a:rPr>
              <a:t>ROLES IN ICES (Imports)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APR 	-  Appraiser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ACL		-  Asst./Dy. Commissioner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AAI		-  Goods Registration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INS		-  Examination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SUP		-  OOC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IGM		-  IGM Management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LIC		- </a:t>
            </a:r>
            <a:r>
              <a:rPr lang="en-US" dirty="0" err="1" smtClean="0">
                <a:solidFill>
                  <a:schemeClr val="accent6"/>
                </a:solidFill>
              </a:rPr>
              <a:t>Licence</a:t>
            </a:r>
            <a:r>
              <a:rPr lang="en-US" dirty="0" smtClean="0">
                <a:solidFill>
                  <a:schemeClr val="accent6"/>
                </a:solidFill>
              </a:rPr>
              <a:t> Management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REB		-  Registration of Bonds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ACB		-  Asst. Commissioner (Bonds)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ACT		-  Asst. Commissioner (</a:t>
            </a:r>
            <a:r>
              <a:rPr lang="en-US" dirty="0" err="1" smtClean="0">
                <a:solidFill>
                  <a:schemeClr val="accent6"/>
                </a:solidFill>
              </a:rPr>
              <a:t>Transhipment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IPO		- Preventive Officer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latin typeface="Algerian" pitchFamily="82" charset="0"/>
                <a:cs typeface="Aharoni" pitchFamily="2" charset="-79"/>
              </a:rPr>
              <a:t>Indian customs EDI System</a:t>
            </a:r>
            <a:endParaRPr lang="en-US" altLang="en-US" sz="3600" dirty="0" smtClean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1028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ICES (Exports)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Assessment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Examination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Stuffing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EGM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Drawback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hennaicustoms.gov.in/imagess/sbprocess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848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chemeClr val="accent2"/>
                </a:solidFill>
              </a:rPr>
              <a:t>ROLES IN ICES (Exports)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APRS_OFF   	-   Appraiser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AC			-  Asst./Dy. Commissioner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EXAM_INSP	-  Examiner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EXAM_SUP	-  </a:t>
            </a:r>
            <a:r>
              <a:rPr lang="en-US" dirty="0" err="1" smtClean="0">
                <a:solidFill>
                  <a:schemeClr val="accent6"/>
                </a:solidFill>
              </a:rPr>
              <a:t>Supdt</a:t>
            </a:r>
            <a:r>
              <a:rPr lang="en-US" dirty="0" smtClean="0">
                <a:solidFill>
                  <a:schemeClr val="accent6"/>
                </a:solidFill>
              </a:rPr>
              <a:t>./ A.O(Docks)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PREV_OFF	            -  Preventive Officer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EGM		- EGM Management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DBK_SUP		-  Drawback </a:t>
            </a:r>
            <a:r>
              <a:rPr lang="en-US" dirty="0" err="1" smtClean="0">
                <a:solidFill>
                  <a:schemeClr val="accent6"/>
                </a:solidFill>
              </a:rPr>
              <a:t>Supdt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DBK_AC		- Asst. Commissioner (Drawback)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CLK			- Registration of  Exporters data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chemeClr val="accent2"/>
                </a:solidFill>
              </a:rPr>
              <a:t>OTHER ROLES  IN ICES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MIS		-  Reports in Exports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STA		-  Reports in Imports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ADN		-  Imports Administration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SYSMGR	-  Systems Manager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ALTMGR	-  Alternate Systems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      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smtClean="0">
                <a:solidFill>
                  <a:schemeClr val="accent2"/>
                </a:solidFill>
                <a:latin typeface="Arial" charset="0"/>
              </a:rPr>
              <a:t>ICES 1.5 – Critical features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accent6"/>
                </a:solidFill>
                <a:latin typeface="Book Antiqua" pitchFamily="18" charset="0"/>
              </a:rPr>
              <a:t>Single sign-on and central management of sites/users by National System Manager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chemeClr val="accent6"/>
              </a:solidFill>
              <a:latin typeface="Book Antiqua" pitchFamily="18" charset="0"/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accent6"/>
                </a:solidFill>
                <a:latin typeface="Book Antiqua" pitchFamily="18" charset="0"/>
              </a:rPr>
              <a:t>National System Manager to designate the Site System Manager 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chemeClr val="accent6"/>
              </a:solidFill>
              <a:latin typeface="Book Antiqua" pitchFamily="18" charset="0"/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accent6"/>
                </a:solidFill>
                <a:latin typeface="Book Antiqua" pitchFamily="18" charset="0"/>
              </a:rPr>
              <a:t>Site System Manager to assign roles to User to access ICES application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chemeClr val="accent6"/>
              </a:solidFill>
              <a:latin typeface="Book Antiqua" pitchFamily="18" charset="0"/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accent6"/>
                </a:solidFill>
                <a:latin typeface="Book Antiqua" pitchFamily="18" charset="0"/>
              </a:rPr>
              <a:t>Improved User Interface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chemeClr val="accent6"/>
              </a:solidFill>
              <a:latin typeface="Book Antiqua" pitchFamily="18" charset="0"/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accent6"/>
                </a:solidFill>
                <a:latin typeface="Book Antiqua" pitchFamily="18" charset="0"/>
              </a:rPr>
              <a:t>Consolidation of Data for National Level MIS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chemeClr val="accent6"/>
              </a:solidFill>
              <a:latin typeface="Book Antiqua" pitchFamily="18" charset="0"/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accent6"/>
                </a:solidFill>
                <a:latin typeface="Book Antiqua" pitchFamily="18" charset="0"/>
              </a:rPr>
              <a:t>Centralized Directory Management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rgbClr val="FFFF66"/>
              </a:solidFill>
              <a:latin typeface="Book Antiqua" pitchFamily="18" charset="0"/>
            </a:endParaRPr>
          </a:p>
          <a:p>
            <a:pPr eaLnBrk="1" hangingPunct="1">
              <a:buClr>
                <a:srgbClr val="FFFF66"/>
              </a:buClr>
              <a:buFontTx/>
              <a:buNone/>
              <a:defRPr/>
            </a:pPr>
            <a:endParaRPr lang="en-US" sz="1800" b="1" dirty="0" smtClean="0">
              <a:solidFill>
                <a:srgbClr val="FFFF66"/>
              </a:solidFill>
              <a:latin typeface="Book Antiqua" pitchFamily="18" charset="0"/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rgbClr val="FFFF66"/>
              </a:solidFill>
              <a:latin typeface="Book Antiqua" pitchFamily="18" charset="0"/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rgbClr val="FFFF66"/>
              </a:solidFill>
              <a:latin typeface="Book Antiqua" pitchFamily="18" charset="0"/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rgbClr val="FFFF66"/>
              </a:solidFill>
              <a:latin typeface="Book Antiqua" pitchFamily="18" charset="0"/>
            </a:endParaRPr>
          </a:p>
          <a:p>
            <a:pPr lvl="2" eaLnBrk="1" hangingPunct="1">
              <a:defRPr/>
            </a:pPr>
            <a:endParaRPr lang="en-US" sz="1600" b="1" dirty="0" smtClean="0">
              <a:solidFill>
                <a:srgbClr val="FFFF66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latin typeface="Algerian" pitchFamily="82" charset="0"/>
                <a:cs typeface="Aharoni" pitchFamily="2" charset="-79"/>
              </a:rPr>
              <a:t>Risk management system</a:t>
            </a:r>
            <a:endParaRPr lang="en-US" altLang="en-US" sz="3600" dirty="0" smtClean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1028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RMS covers both Exports and Imports.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Assessment by System based on Risk Parameters.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At present 55% of documents are facilitated by RMS.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Advantages :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Faster Clearance of Cargo for Trade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Frees  the Customs Officer  from routine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Problem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Centralized reporting for  problems in ICES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Any issue related to  ICES functionality may be reported to SI Helpdesk by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accent6"/>
                </a:solidFill>
              </a:rPr>
              <a:t>E-mail  : </a:t>
            </a:r>
            <a:r>
              <a:rPr lang="en-US" dirty="0" smtClean="0">
                <a:solidFill>
                  <a:schemeClr val="accent6"/>
                </a:solidFill>
                <a:hlinkClick r:id="rId2"/>
              </a:rPr>
              <a:t>si.helpdesk@icegate.gov.in</a:t>
            </a:r>
            <a:endParaRPr lang="en-US" dirty="0" smtClean="0">
              <a:solidFill>
                <a:schemeClr val="accent6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Mention your SSO ID, Role,  Mobile No.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Use your </a:t>
            </a:r>
            <a:r>
              <a:rPr lang="en-US" dirty="0" err="1" smtClean="0">
                <a:solidFill>
                  <a:schemeClr val="accent6"/>
                </a:solidFill>
              </a:rPr>
              <a:t>icegate</a:t>
            </a:r>
            <a:r>
              <a:rPr lang="en-US" dirty="0" smtClean="0">
                <a:solidFill>
                  <a:schemeClr val="accent6"/>
                </a:solidFill>
              </a:rPr>
              <a:t> e-mail id.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Attach screen shot , if available.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accent6"/>
                </a:solidFill>
              </a:rPr>
              <a:t>Toll free no : 1800 266 2232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latin typeface="Algerian" pitchFamily="82" charset="0"/>
                <a:cs typeface="Aharoni" pitchFamily="2" charset="-79"/>
              </a:rPr>
              <a:t>ICEGATE – A GATEWAY TO CUSTOMS</a:t>
            </a:r>
            <a:endParaRPr lang="en-US" altLang="en-US" sz="3600" dirty="0" smtClean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ICEGATE  - Indian Customs &amp; Excise Gateway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ICEGATE  :  E – Commerce portal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www.icegate.gov.in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4825"/>
            <a:ext cx="80645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57610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 login, type the URL </a:t>
            </a:r>
            <a:r>
              <a:rPr lang="en-US">
                <a:hlinkClick r:id="rId3"/>
              </a:rPr>
              <a:t>http://apps.cbec.gov.in/</a:t>
            </a:r>
            <a:r>
              <a:rPr lang="en-US"/>
              <a:t> in the location bar of your browser. </a:t>
            </a:r>
          </a:p>
          <a:p>
            <a:pPr>
              <a:spcBef>
                <a:spcPct val="50000"/>
              </a:spcBef>
            </a:pPr>
            <a:r>
              <a:rPr lang="en-US"/>
              <a:t>The following screen is displayed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116013" y="476250"/>
            <a:ext cx="53276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Type User ID and Password..</a:t>
            </a:r>
          </a:p>
          <a:p>
            <a:pPr>
              <a:spcBef>
                <a:spcPct val="50000"/>
              </a:spcBef>
            </a:pPr>
            <a:r>
              <a:rPr lang="en-US"/>
              <a:t> On submission, system authenticates the  credentials and display the following screen :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82804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827088" y="5694363"/>
            <a:ext cx="64087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applications for which the user has authorization are displayed in the left side  of the window.  </a:t>
            </a:r>
          </a:p>
          <a:p>
            <a:endParaRPr lang="en-US"/>
          </a:p>
          <a:p>
            <a:r>
              <a:rPr lang="en-US"/>
              <a:t>To launch application, click on the ICON for the application.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Slide </a:t>
            </a:r>
            <a:fld id="{9409C1A9-1436-4657-B7E9-0D6C971ABEAF}" type="slidenum">
              <a:rPr lang="en-GB"/>
              <a:pPr algn="l">
                <a:defRPr/>
              </a:pPr>
              <a:t>32</a:t>
            </a:fld>
            <a:endParaRPr lang="en-GB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>
                <a:solidFill>
                  <a:srgbClr val="FFF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GB" sz="3200">
                <a:solidFill>
                  <a:srgbClr val="FFFF1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Schematic Diagram-WAN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blackWhite">
          <a:xfrm>
            <a:off x="0" y="762000"/>
            <a:ext cx="91440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00200" y="2971800"/>
            <a:ext cx="2438400" cy="1524000"/>
            <a:chOff x="1056" y="2112"/>
            <a:chExt cx="1536" cy="960"/>
          </a:xfrm>
        </p:grpSpPr>
        <p:sp>
          <p:nvSpPr>
            <p:cNvPr id="306185" name="Cloud"/>
            <p:cNvSpPr>
              <a:spLocks noChangeAspect="1" noEditPoints="1" noChangeArrowheads="1"/>
            </p:cNvSpPr>
            <p:nvPr/>
          </p:nvSpPr>
          <p:spPr bwMode="auto">
            <a:xfrm>
              <a:off x="1056" y="2112"/>
              <a:ext cx="1536" cy="96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99">
                <a:alpha val="80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39" name="Text Box 10"/>
            <p:cNvSpPr txBox="1">
              <a:spLocks noChangeArrowheads="1"/>
            </p:cNvSpPr>
            <p:nvPr/>
          </p:nvSpPr>
          <p:spPr bwMode="auto">
            <a:xfrm>
              <a:off x="1536" y="2448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latin typeface="Calibri" pitchFamily="34" charset="0"/>
                </a:rPr>
                <a:t>M P L S</a:t>
              </a:r>
            </a:p>
          </p:txBody>
        </p:sp>
      </p:grpSp>
      <p:pic>
        <p:nvPicPr>
          <p:cNvPr id="8198" name="Picture 11" descr="EndUser Fe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3438" y="3048000"/>
            <a:ext cx="309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EndUser Fe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035425"/>
            <a:ext cx="3095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 descr="EndUser Fe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959225"/>
            <a:ext cx="3095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609600" y="6172200"/>
            <a:ext cx="1295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Central</a:t>
            </a:r>
            <a:r>
              <a:rPr lang="en-GB" sz="1100" b="1">
                <a:latin typeface="Calibri" pitchFamily="34" charset="0"/>
              </a:rPr>
              <a:t> </a:t>
            </a:r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Excise</a:t>
            </a:r>
          </a:p>
        </p:txBody>
      </p:sp>
      <p:pic>
        <p:nvPicPr>
          <p:cNvPr id="820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1447800"/>
            <a:ext cx="17097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92" name="Freeform 16"/>
          <p:cNvSpPr>
            <a:spLocks/>
          </p:cNvSpPr>
          <p:nvPr/>
        </p:nvSpPr>
        <p:spPr bwMode="auto">
          <a:xfrm rot="17163256" flipH="1">
            <a:off x="2055813" y="2439987"/>
            <a:ext cx="1068388" cy="150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57150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204" name="Text Box 17"/>
          <p:cNvSpPr txBox="1">
            <a:spLocks noChangeArrowheads="1"/>
          </p:cNvSpPr>
          <p:nvPr/>
        </p:nvSpPr>
        <p:spPr bwMode="auto">
          <a:xfrm>
            <a:off x="1828800" y="1066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Data Centre (DC)</a:t>
            </a:r>
          </a:p>
        </p:txBody>
      </p:sp>
      <p:sp>
        <p:nvSpPr>
          <p:cNvPr id="306194" name="Freeform 18"/>
          <p:cNvSpPr>
            <a:spLocks/>
          </p:cNvSpPr>
          <p:nvPr/>
        </p:nvSpPr>
        <p:spPr bwMode="auto">
          <a:xfrm rot="1477414" flipV="1">
            <a:off x="3282950" y="1674813"/>
            <a:ext cx="1905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57150" cap="rnd" cmpd="sng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8206" name="Picture 19" descr="EndUser Fe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02025"/>
            <a:ext cx="3095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7391400" y="4556125"/>
            <a:ext cx="105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Importer /</a:t>
            </a:r>
            <a:r>
              <a:rPr lang="en-GB" sz="1000" b="1">
                <a:latin typeface="Calibri" pitchFamily="34" charset="0"/>
              </a:rPr>
              <a:t> </a:t>
            </a:r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Exporter</a:t>
            </a:r>
          </a:p>
        </p:txBody>
      </p:sp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8291513" y="3581400"/>
            <a:ext cx="630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Banks</a:t>
            </a: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6324600" y="4572000"/>
            <a:ext cx="901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Custodians</a:t>
            </a: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4876800" y="4038600"/>
            <a:ext cx="112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Excise Range Offices</a:t>
            </a:r>
          </a:p>
        </p:txBody>
      </p:sp>
      <p:pic>
        <p:nvPicPr>
          <p:cNvPr id="8211" name="Picture 24" descr="RouterinBld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977900" y="4953000"/>
            <a:ext cx="774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5" descr="RouterinBl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53000"/>
            <a:ext cx="774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6" descr="RouterinBld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505200" y="4876800"/>
            <a:ext cx="774700" cy="1143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</p:pic>
      <p:sp>
        <p:nvSpPr>
          <p:cNvPr id="8214" name="Text Box 27"/>
          <p:cNvSpPr txBox="1">
            <a:spLocks noChangeArrowheads="1"/>
          </p:cNvSpPr>
          <p:nvPr/>
        </p:nvSpPr>
        <p:spPr bwMode="auto">
          <a:xfrm>
            <a:off x="2209800" y="6248400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Customs</a:t>
            </a:r>
          </a:p>
        </p:txBody>
      </p:sp>
      <p:sp>
        <p:nvSpPr>
          <p:cNvPr id="8215" name="Text Box 28"/>
          <p:cNvSpPr txBox="1">
            <a:spLocks noChangeArrowheads="1"/>
          </p:cNvSpPr>
          <p:nvPr/>
        </p:nvSpPr>
        <p:spPr bwMode="auto">
          <a:xfrm>
            <a:off x="3581400" y="6096000"/>
            <a:ext cx="976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Directorates &amp; Other Offices</a:t>
            </a:r>
          </a:p>
        </p:txBody>
      </p:sp>
      <p:sp>
        <p:nvSpPr>
          <p:cNvPr id="8216" name="Text Box 29"/>
          <p:cNvSpPr txBox="1">
            <a:spLocks noChangeArrowheads="1"/>
          </p:cNvSpPr>
          <p:nvPr/>
        </p:nvSpPr>
        <p:spPr bwMode="auto">
          <a:xfrm>
            <a:off x="569913" y="1390650"/>
            <a:ext cx="1143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solidFill>
                  <a:schemeClr val="accent2"/>
                </a:solidFill>
                <a:latin typeface="Calibri" pitchFamily="34" charset="0"/>
              </a:rPr>
              <a:t>Centrally Hosted Applications </a:t>
            </a:r>
          </a:p>
          <a:p>
            <a:pPr>
              <a:spcBef>
                <a:spcPct val="50000"/>
              </a:spcBef>
            </a:pPr>
            <a:r>
              <a:rPr lang="en-GB" sz="1000">
                <a:solidFill>
                  <a:schemeClr val="accent2"/>
                </a:solidFill>
                <a:latin typeface="Calibri" pitchFamily="34" charset="0"/>
              </a:rPr>
              <a:t>ICES / ACES</a:t>
            </a:r>
          </a:p>
        </p:txBody>
      </p:sp>
      <p:pic>
        <p:nvPicPr>
          <p:cNvPr id="8217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5146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304800" y="3352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Disastor</a:t>
            </a:r>
            <a:r>
              <a:rPr lang="en-GB" sz="1000" b="1">
                <a:latin typeface="Calibri" pitchFamily="34" charset="0"/>
              </a:rPr>
              <a:t>  </a:t>
            </a:r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Recovery (DR)</a:t>
            </a:r>
          </a:p>
        </p:txBody>
      </p:sp>
      <p:sp>
        <p:nvSpPr>
          <p:cNvPr id="306208" name="Freeform 32"/>
          <p:cNvSpPr>
            <a:spLocks/>
          </p:cNvSpPr>
          <p:nvPr/>
        </p:nvSpPr>
        <p:spPr bwMode="auto">
          <a:xfrm rot="1477414">
            <a:off x="820738" y="3089275"/>
            <a:ext cx="1143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57150" cap="rnd" cmpd="sng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8220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9433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1" name="Rectangle 34"/>
          <p:cNvSpPr>
            <a:spLocks noChangeArrowheads="1"/>
          </p:cNvSpPr>
          <p:nvPr/>
        </p:nvSpPr>
        <p:spPr bwMode="auto">
          <a:xfrm>
            <a:off x="457200" y="4419600"/>
            <a:ext cx="452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>
                <a:solidFill>
                  <a:schemeClr val="accent2"/>
                </a:solidFill>
                <a:latin typeface="Calibri" pitchFamily="34" charset="0"/>
              </a:rPr>
              <a:t>BCP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620000" y="2514600"/>
            <a:ext cx="152400" cy="1524000"/>
            <a:chOff x="2640" y="1296"/>
            <a:chExt cx="96" cy="816"/>
          </a:xfrm>
        </p:grpSpPr>
        <p:sp>
          <p:nvSpPr>
            <p:cNvPr id="8235" name="Line 36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36" name="Line 37"/>
            <p:cNvSpPr>
              <a:spLocks noChangeShapeType="1"/>
            </p:cNvSpPr>
            <p:nvPr/>
          </p:nvSpPr>
          <p:spPr bwMode="auto">
            <a:xfrm flipH="1" flipV="1">
              <a:off x="2640" y="1680"/>
              <a:ext cx="96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37" name="Line 38"/>
            <p:cNvSpPr>
              <a:spLocks noChangeShapeType="1"/>
            </p:cNvSpPr>
            <p:nvPr/>
          </p:nvSpPr>
          <p:spPr bwMode="auto">
            <a:xfrm flipV="1">
              <a:off x="2736" y="1296"/>
              <a:ext cx="0" cy="4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477000" y="2667000"/>
            <a:ext cx="152400" cy="1295400"/>
            <a:chOff x="2640" y="1296"/>
            <a:chExt cx="96" cy="816"/>
          </a:xfrm>
        </p:grpSpPr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 flipH="1" flipV="1">
              <a:off x="2640" y="1680"/>
              <a:ext cx="96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 flipV="1">
              <a:off x="2736" y="1296"/>
              <a:ext cx="0" cy="4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8224" name="Line 43"/>
          <p:cNvSpPr>
            <a:spLocks noChangeShapeType="1"/>
          </p:cNvSpPr>
          <p:nvPr/>
        </p:nvSpPr>
        <p:spPr bwMode="auto">
          <a:xfrm>
            <a:off x="8077200" y="2286000"/>
            <a:ext cx="53340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6220" name="Freeform 44"/>
          <p:cNvSpPr>
            <a:spLocks/>
          </p:cNvSpPr>
          <p:nvPr/>
        </p:nvSpPr>
        <p:spPr bwMode="auto">
          <a:xfrm rot="6918690">
            <a:off x="5131594" y="3001169"/>
            <a:ext cx="893762" cy="133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158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6221" name="Freeform 45"/>
          <p:cNvSpPr>
            <a:spLocks/>
          </p:cNvSpPr>
          <p:nvPr/>
        </p:nvSpPr>
        <p:spPr bwMode="auto">
          <a:xfrm rot="1477414" flipV="1">
            <a:off x="1162050" y="4176713"/>
            <a:ext cx="931863" cy="339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57150" cap="rnd" cmpd="sng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227" name="Line 46"/>
          <p:cNvSpPr>
            <a:spLocks noChangeShapeType="1"/>
          </p:cNvSpPr>
          <p:nvPr/>
        </p:nvSpPr>
        <p:spPr bwMode="auto">
          <a:xfrm>
            <a:off x="2667000" y="4419600"/>
            <a:ext cx="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228" name="Line 47"/>
          <p:cNvSpPr>
            <a:spLocks noChangeShapeType="1"/>
          </p:cNvSpPr>
          <p:nvPr/>
        </p:nvSpPr>
        <p:spPr bwMode="auto">
          <a:xfrm>
            <a:off x="3505200" y="4343400"/>
            <a:ext cx="3810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229" name="Line 48"/>
          <p:cNvSpPr>
            <a:spLocks noChangeShapeType="1"/>
          </p:cNvSpPr>
          <p:nvPr/>
        </p:nvSpPr>
        <p:spPr bwMode="auto">
          <a:xfrm flipH="1">
            <a:off x="1524000" y="4343400"/>
            <a:ext cx="76200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6226" name="Cloud"/>
          <p:cNvSpPr>
            <a:spLocks noChangeAspect="1" noEditPoints="1" noChangeArrowheads="1"/>
          </p:cNvSpPr>
          <p:nvPr/>
        </p:nvSpPr>
        <p:spPr bwMode="auto">
          <a:xfrm>
            <a:off x="5029200" y="1219200"/>
            <a:ext cx="3276600" cy="175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alpha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231" name="Text Box 51"/>
          <p:cNvSpPr txBox="1">
            <a:spLocks noChangeArrowheads="1"/>
          </p:cNvSpPr>
          <p:nvPr/>
        </p:nvSpPr>
        <p:spPr bwMode="auto">
          <a:xfrm>
            <a:off x="6053138" y="1831975"/>
            <a:ext cx="1433512" cy="368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2816932"/>
            <a:ext cx="8229600" cy="1143000"/>
          </a:xfrm>
        </p:spPr>
        <p:txBody>
          <a:bodyPr/>
          <a:lstStyle/>
          <a:p>
            <a:r>
              <a:rPr lang="en-US" sz="5400" dirty="0" smtClean="0">
                <a:latin typeface="Algerian" pitchFamily="82" charset="0"/>
              </a:rPr>
              <a:t>THANK YOU</a:t>
            </a:r>
            <a:endParaRPr lang="en-IN" sz="5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188640"/>
            <a:ext cx="8674100" cy="61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latin typeface="Algerian" pitchFamily="82" charset="0"/>
                <a:cs typeface="Aharoni" pitchFamily="2" charset="-79"/>
              </a:rPr>
              <a:t>ICEGATE – A GATEWAY TO CUSTOMS</a:t>
            </a:r>
            <a:endParaRPr lang="en-US" altLang="en-US" sz="3600" dirty="0" smtClean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Remote filing of Customs Documents by Exporters, Importer and Shipping Agents.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E – Payment of Custom Duty.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Customs Duty Calculator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Exports CCRs (Compulsory Compliance Requirements)</a:t>
            </a:r>
          </a:p>
          <a:p>
            <a:pPr eaLnBrk="1" hangingPunct="1">
              <a:buNone/>
            </a:pPr>
            <a:endParaRPr lang="en-GB" altLang="en-US" sz="40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latin typeface="Algerian" pitchFamily="82" charset="0"/>
                <a:cs typeface="Aharoni" pitchFamily="2" charset="-79"/>
              </a:rPr>
              <a:t>ICEGATE – A GATEWAY TO CUSTOMS</a:t>
            </a:r>
            <a:endParaRPr lang="en-US" altLang="en-US" sz="3600" dirty="0" smtClean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Document Status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Drawback  Enquiry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Digital Signature (Recent addition)</a:t>
            </a:r>
          </a:p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Helpdesk</a:t>
            </a:r>
          </a:p>
          <a:p>
            <a:pPr eaLnBrk="1" hangingPunct="1">
              <a:buNone/>
            </a:pPr>
            <a:endParaRPr lang="en-GB" altLang="en-US" sz="40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latin typeface="Algerian" pitchFamily="82" charset="0"/>
                <a:cs typeface="Aharoni" pitchFamily="2" charset="-79"/>
              </a:rPr>
              <a:t>DATA EXCHANGE WITH AGENCIES</a:t>
            </a:r>
            <a:endParaRPr lang="en-US" altLang="en-US" sz="3600" dirty="0" smtClean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1028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Electronic Data Exchange with Govt. Agencies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DGFT  : IE Codes, Shipping Bill Data and Licences.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RBI  : For Foreign Exchange reconciliation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IPA : Shipping Bills, Bill of Entry and IGM related data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Banks : Duty Payment and Drawback disbursement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DRI, DOV and DGCIS</a:t>
            </a:r>
            <a:endParaRPr lang="en-GB" altLang="en-US" sz="40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None/>
            </a:pPr>
            <a:endParaRPr lang="en-GB" altLang="en-US" sz="40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latin typeface="Algerian" pitchFamily="82" charset="0"/>
                <a:cs typeface="Aharoni" pitchFamily="2" charset="-79"/>
              </a:rPr>
              <a:t>DATA EXCHANGE WITH AGENCIES</a:t>
            </a:r>
            <a:endParaRPr lang="en-US" altLang="en-US" sz="3600" dirty="0" smtClean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1028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Angsana New" pitchFamily="18" charset="-34"/>
                <a:cs typeface="Angsana New" pitchFamily="18" charset="-34"/>
              </a:rPr>
              <a:t>Electronic Data Exchange with Trading Partners.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Exporters and Importers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Customs Brokers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Shipping Lines and Shipping Agents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Ports, Terminal Operators and CFS</a:t>
            </a:r>
          </a:p>
          <a:p>
            <a:pPr lvl="1" eaLnBrk="1" hangingPunct="1"/>
            <a:r>
              <a:rPr lang="en-GB" altLang="en-US" sz="3600" dirty="0" smtClean="0">
                <a:latin typeface="Angsana New" pitchFamily="18" charset="-34"/>
                <a:cs typeface="Angsana New" pitchFamily="18" charset="-34"/>
              </a:rPr>
              <a:t>SEZ Bills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en-GB" altLang="en-US" sz="3600" dirty="0" smtClean="0">
                <a:latin typeface="Algerian" pitchFamily="82" charset="0"/>
                <a:cs typeface="Aharoni" pitchFamily="2" charset="-79"/>
              </a:rPr>
              <a:t>DATA EXCHANGE WITH AGENCIES</a:t>
            </a:r>
            <a:br>
              <a:rPr lang="en-GB" altLang="en-US" sz="3600" dirty="0" smtClean="0">
                <a:latin typeface="Algerian" pitchFamily="82" charset="0"/>
                <a:cs typeface="Aharoni" pitchFamily="2" charset="-79"/>
              </a:rPr>
            </a:br>
            <a:r>
              <a:rPr lang="en-GB" altLang="en-US" sz="2400" dirty="0" smtClean="0">
                <a:latin typeface="Algerian" pitchFamily="82" charset="0"/>
                <a:cs typeface="Aharoni" pitchFamily="2" charset="-79"/>
              </a:rPr>
              <a:t>Single window interface(</a:t>
            </a:r>
            <a:r>
              <a:rPr lang="en-GB" altLang="en-US" sz="2400" dirty="0" err="1" smtClean="0">
                <a:latin typeface="Algerian" pitchFamily="82" charset="0"/>
                <a:cs typeface="Aharoni" pitchFamily="2" charset="-79"/>
              </a:rPr>
              <a:t>wef</a:t>
            </a:r>
            <a:r>
              <a:rPr lang="en-GB" altLang="en-US" sz="2400" dirty="0" smtClean="0">
                <a:latin typeface="Algerian" pitchFamily="82" charset="0"/>
                <a:cs typeface="Aharoni" pitchFamily="2" charset="-79"/>
              </a:rPr>
              <a:t> 01.04.2016)</a:t>
            </a:r>
            <a:endParaRPr lang="en-IN" sz="2400" dirty="0"/>
          </a:p>
        </p:txBody>
      </p:sp>
      <p:pic>
        <p:nvPicPr>
          <p:cNvPr id="4" name="Content Placeholder 3" descr="Single_Window_Bann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92796"/>
            <a:ext cx="8229600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917</Words>
  <Application>Microsoft Office PowerPoint</Application>
  <PresentationFormat>On-screen Show (4:3)</PresentationFormat>
  <Paragraphs>301</Paragraphs>
  <Slides>33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Welcome to edi section </vt:lpstr>
      <vt:lpstr>IT INITIATIVES BY CUSTOMS</vt:lpstr>
      <vt:lpstr>ICEGATE – A GATEWAY TO CUSTOMS</vt:lpstr>
      <vt:lpstr>Slide 4</vt:lpstr>
      <vt:lpstr>ICEGATE – A GATEWAY TO CUSTOMS</vt:lpstr>
      <vt:lpstr>ICEGATE – A GATEWAY TO CUSTOMS</vt:lpstr>
      <vt:lpstr>DATA EXCHANGE WITH AGENCIES</vt:lpstr>
      <vt:lpstr>DATA EXCHANGE WITH AGENCIES</vt:lpstr>
      <vt:lpstr>DATA EXCHANGE WITH AGENCIES Single window interface(wef 01.04.2016)</vt:lpstr>
      <vt:lpstr>Indian customs EDI System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ROLES IN ICES (Imports) </vt:lpstr>
      <vt:lpstr>Indian customs EDI System</vt:lpstr>
      <vt:lpstr>Slide 24</vt:lpstr>
      <vt:lpstr>ROLES IN ICES (Exports) </vt:lpstr>
      <vt:lpstr>OTHER ROLES  IN ICES  </vt:lpstr>
      <vt:lpstr>ICES 1.5 – Critical features</vt:lpstr>
      <vt:lpstr>Risk management system</vt:lpstr>
      <vt:lpstr>Problem reporting</vt:lpstr>
      <vt:lpstr>Slide 30</vt:lpstr>
      <vt:lpstr>Slide 31</vt:lpstr>
      <vt:lpstr> Schematic Diagram-WAN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Waves Template</dc:title>
  <dc:creator>Presentation Magazine</dc:creator>
  <cp:lastModifiedBy>EDI-Suptd</cp:lastModifiedBy>
  <cp:revision>103</cp:revision>
  <dcterms:modified xsi:type="dcterms:W3CDTF">2016-07-29T07:04:45Z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